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46"/>
  </p:notesMasterIdLst>
  <p:handoutMasterIdLst>
    <p:handoutMasterId r:id="rId47"/>
  </p:handoutMasterIdLst>
  <p:sldIdLst>
    <p:sldId id="258" r:id="rId2"/>
    <p:sldId id="256" r:id="rId3"/>
    <p:sldId id="261" r:id="rId4"/>
    <p:sldId id="262" r:id="rId5"/>
    <p:sldId id="263" r:id="rId6"/>
    <p:sldId id="283" r:id="rId7"/>
    <p:sldId id="284" r:id="rId8"/>
    <p:sldId id="285" r:id="rId9"/>
    <p:sldId id="286" r:id="rId10"/>
    <p:sldId id="287" r:id="rId11"/>
    <p:sldId id="288" r:id="rId12"/>
    <p:sldId id="289" r:id="rId13"/>
    <p:sldId id="290" r:id="rId14"/>
    <p:sldId id="291" r:id="rId15"/>
    <p:sldId id="292" r:id="rId16"/>
    <p:sldId id="266" r:id="rId17"/>
    <p:sldId id="267" r:id="rId18"/>
    <p:sldId id="269" r:id="rId19"/>
    <p:sldId id="270" r:id="rId20"/>
    <p:sldId id="271" r:id="rId21"/>
    <p:sldId id="257" r:id="rId22"/>
    <p:sldId id="310" r:id="rId23"/>
    <p:sldId id="273" r:id="rId24"/>
    <p:sldId id="275" r:id="rId25"/>
    <p:sldId id="276" r:id="rId26"/>
    <p:sldId id="295" r:id="rId27"/>
    <p:sldId id="277" r:id="rId28"/>
    <p:sldId id="278" r:id="rId29"/>
    <p:sldId id="293" r:id="rId30"/>
    <p:sldId id="294" r:id="rId31"/>
    <p:sldId id="311" r:id="rId32"/>
    <p:sldId id="296" r:id="rId33"/>
    <p:sldId id="297" r:id="rId34"/>
    <p:sldId id="298" r:id="rId35"/>
    <p:sldId id="302" r:id="rId36"/>
    <p:sldId id="300" r:id="rId37"/>
    <p:sldId id="301" r:id="rId38"/>
    <p:sldId id="303" r:id="rId39"/>
    <p:sldId id="280" r:id="rId40"/>
    <p:sldId id="304" r:id="rId41"/>
    <p:sldId id="307" r:id="rId42"/>
    <p:sldId id="309" r:id="rId43"/>
    <p:sldId id="308" r:id="rId44"/>
    <p:sldId id="312" r:id="rId45"/>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5" autoAdjust="0"/>
    <p:restoredTop sz="86388" autoAdjust="0"/>
  </p:normalViewPr>
  <p:slideViewPr>
    <p:cSldViewPr>
      <p:cViewPr varScale="1">
        <p:scale>
          <a:sx n="87" d="100"/>
          <a:sy n="87" d="100"/>
        </p:scale>
        <p:origin x="768" y="68"/>
      </p:cViewPr>
      <p:guideLst>
        <p:guide orient="horz" pos="2160"/>
        <p:guide pos="2880"/>
      </p:guideLst>
    </p:cSldViewPr>
  </p:slideViewPr>
  <p:outlineViewPr>
    <p:cViewPr>
      <p:scale>
        <a:sx n="33" d="100"/>
        <a:sy n="33" d="100"/>
      </p:scale>
      <p:origin x="0" y="-20444"/>
    </p:cViewPr>
  </p:outlineViewPr>
  <p:notesTextViewPr>
    <p:cViewPr>
      <p:scale>
        <a:sx n="1" d="1"/>
        <a:sy n="1" d="1"/>
      </p:scale>
      <p:origin x="0" y="0"/>
    </p:cViewPr>
  </p:notesTextViewPr>
  <p:sorterViewPr>
    <p:cViewPr>
      <p:scale>
        <a:sx n="100" d="100"/>
        <a:sy n="100" d="100"/>
      </p:scale>
      <p:origin x="0" y="32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6363" cy="511731"/>
          </a:xfrm>
          <a:prstGeom prst="rect">
            <a:avLst/>
          </a:prstGeom>
        </p:spPr>
        <p:txBody>
          <a:bodyPr vert="horz" lIns="95930" tIns="47965" rIns="95930" bIns="47965" rtlCol="0"/>
          <a:lstStyle>
            <a:lvl1pPr algn="l">
              <a:defRPr sz="1400"/>
            </a:lvl1pPr>
          </a:lstStyle>
          <a:p>
            <a:endParaRPr lang="de-DE"/>
          </a:p>
        </p:txBody>
      </p:sp>
      <p:sp>
        <p:nvSpPr>
          <p:cNvPr id="3" name="Datumsplatzhalter 2"/>
          <p:cNvSpPr>
            <a:spLocks noGrp="1"/>
          </p:cNvSpPr>
          <p:nvPr>
            <p:ph type="dt" sz="quarter" idx="1"/>
          </p:nvPr>
        </p:nvSpPr>
        <p:spPr>
          <a:xfrm>
            <a:off x="4021294" y="1"/>
            <a:ext cx="3076363" cy="511731"/>
          </a:xfrm>
          <a:prstGeom prst="rect">
            <a:avLst/>
          </a:prstGeom>
        </p:spPr>
        <p:txBody>
          <a:bodyPr vert="horz" lIns="95930" tIns="47965" rIns="95930" bIns="47965" rtlCol="0"/>
          <a:lstStyle>
            <a:lvl1pPr algn="r">
              <a:defRPr sz="1400"/>
            </a:lvl1pPr>
          </a:lstStyle>
          <a:p>
            <a:fld id="{90E19395-5EFC-4D44-9479-FB7ED204545D}" type="datetimeFigureOut">
              <a:rPr lang="de-DE" smtClean="0"/>
              <a:t>30.07.2019</a:t>
            </a:fld>
            <a:endParaRPr lang="de-DE"/>
          </a:p>
        </p:txBody>
      </p:sp>
      <p:sp>
        <p:nvSpPr>
          <p:cNvPr id="4" name="Fußzeilenplatzhalter 3"/>
          <p:cNvSpPr>
            <a:spLocks noGrp="1"/>
          </p:cNvSpPr>
          <p:nvPr>
            <p:ph type="ftr" sz="quarter" idx="2"/>
          </p:nvPr>
        </p:nvSpPr>
        <p:spPr>
          <a:xfrm>
            <a:off x="0" y="9721107"/>
            <a:ext cx="3076363" cy="511731"/>
          </a:xfrm>
          <a:prstGeom prst="rect">
            <a:avLst/>
          </a:prstGeom>
        </p:spPr>
        <p:txBody>
          <a:bodyPr vert="horz" lIns="95930" tIns="47965" rIns="95930" bIns="47965" rtlCol="0" anchor="b"/>
          <a:lstStyle>
            <a:lvl1pPr algn="l">
              <a:defRPr sz="1400"/>
            </a:lvl1pPr>
          </a:lstStyle>
          <a:p>
            <a:endParaRPr lang="de-DE"/>
          </a:p>
        </p:txBody>
      </p:sp>
      <p:sp>
        <p:nvSpPr>
          <p:cNvPr id="5" name="Foliennummernplatzhalter 4"/>
          <p:cNvSpPr>
            <a:spLocks noGrp="1"/>
          </p:cNvSpPr>
          <p:nvPr>
            <p:ph type="sldNum" sz="quarter" idx="3"/>
          </p:nvPr>
        </p:nvSpPr>
        <p:spPr>
          <a:xfrm>
            <a:off x="4021294" y="9721107"/>
            <a:ext cx="3076363" cy="511731"/>
          </a:xfrm>
          <a:prstGeom prst="rect">
            <a:avLst/>
          </a:prstGeom>
        </p:spPr>
        <p:txBody>
          <a:bodyPr vert="horz" lIns="95930" tIns="47965" rIns="95930" bIns="47965" rtlCol="0" anchor="b"/>
          <a:lstStyle>
            <a:lvl1pPr algn="r">
              <a:defRPr sz="1400"/>
            </a:lvl1pPr>
          </a:lstStyle>
          <a:p>
            <a:fld id="{13930588-B99A-4829-9F71-B7E4950F4389}" type="slidenum">
              <a:rPr lang="de-DE" smtClean="0"/>
              <a:t>‹Nr.›</a:t>
            </a:fld>
            <a:endParaRPr lang="de-DE"/>
          </a:p>
        </p:txBody>
      </p:sp>
    </p:spTree>
    <p:extLst>
      <p:ext uri="{BB962C8B-B14F-4D97-AF65-F5344CB8AC3E}">
        <p14:creationId xmlns:p14="http://schemas.microsoft.com/office/powerpoint/2010/main" val="3240141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6363" cy="511731"/>
          </a:xfrm>
          <a:prstGeom prst="rect">
            <a:avLst/>
          </a:prstGeom>
        </p:spPr>
        <p:txBody>
          <a:bodyPr vert="horz" lIns="95930" tIns="47965" rIns="95930" bIns="47965" rtlCol="0"/>
          <a:lstStyle>
            <a:lvl1pPr algn="l">
              <a:defRPr sz="1400"/>
            </a:lvl1pPr>
          </a:lstStyle>
          <a:p>
            <a:endParaRPr lang="de-DE"/>
          </a:p>
        </p:txBody>
      </p:sp>
      <p:sp>
        <p:nvSpPr>
          <p:cNvPr id="3" name="Datumsplatzhalter 2"/>
          <p:cNvSpPr>
            <a:spLocks noGrp="1"/>
          </p:cNvSpPr>
          <p:nvPr>
            <p:ph type="dt" idx="1"/>
          </p:nvPr>
        </p:nvSpPr>
        <p:spPr>
          <a:xfrm>
            <a:off x="4021294" y="1"/>
            <a:ext cx="3076363" cy="511731"/>
          </a:xfrm>
          <a:prstGeom prst="rect">
            <a:avLst/>
          </a:prstGeom>
        </p:spPr>
        <p:txBody>
          <a:bodyPr vert="horz" lIns="95930" tIns="47965" rIns="95930" bIns="47965" rtlCol="0"/>
          <a:lstStyle>
            <a:lvl1pPr algn="r">
              <a:defRPr sz="1400"/>
            </a:lvl1pPr>
          </a:lstStyle>
          <a:p>
            <a:fld id="{267C9667-26CF-43BE-8EC7-5204E11D2D4C}" type="datetimeFigureOut">
              <a:rPr lang="de-DE" smtClean="0"/>
              <a:t>30.07.2019</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5930" tIns="47965" rIns="95930" bIns="47965" rtlCol="0" anchor="ctr"/>
          <a:lstStyle/>
          <a:p>
            <a:endParaRPr lang="de-DE"/>
          </a:p>
        </p:txBody>
      </p:sp>
      <p:sp>
        <p:nvSpPr>
          <p:cNvPr id="5" name="Notizenplatzhalter 4"/>
          <p:cNvSpPr>
            <a:spLocks noGrp="1"/>
          </p:cNvSpPr>
          <p:nvPr>
            <p:ph type="body" sz="quarter" idx="3"/>
          </p:nvPr>
        </p:nvSpPr>
        <p:spPr>
          <a:xfrm>
            <a:off x="709930" y="4861442"/>
            <a:ext cx="5679440" cy="4605577"/>
          </a:xfrm>
          <a:prstGeom prst="rect">
            <a:avLst/>
          </a:prstGeom>
        </p:spPr>
        <p:txBody>
          <a:bodyPr vert="horz" lIns="95930" tIns="47965" rIns="95930" bIns="47965"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6363" cy="511731"/>
          </a:xfrm>
          <a:prstGeom prst="rect">
            <a:avLst/>
          </a:prstGeom>
        </p:spPr>
        <p:txBody>
          <a:bodyPr vert="horz" lIns="95930" tIns="47965" rIns="95930" bIns="47965" rtlCol="0" anchor="b"/>
          <a:lstStyle>
            <a:lvl1pPr algn="l">
              <a:defRPr sz="1400"/>
            </a:lvl1pPr>
          </a:lstStyle>
          <a:p>
            <a:endParaRPr lang="de-DE"/>
          </a:p>
        </p:txBody>
      </p:sp>
      <p:sp>
        <p:nvSpPr>
          <p:cNvPr id="7" name="Foliennummernplatzhalter 6"/>
          <p:cNvSpPr>
            <a:spLocks noGrp="1"/>
          </p:cNvSpPr>
          <p:nvPr>
            <p:ph type="sldNum" sz="quarter" idx="5"/>
          </p:nvPr>
        </p:nvSpPr>
        <p:spPr>
          <a:xfrm>
            <a:off x="4021294" y="9721107"/>
            <a:ext cx="3076363" cy="511731"/>
          </a:xfrm>
          <a:prstGeom prst="rect">
            <a:avLst/>
          </a:prstGeom>
        </p:spPr>
        <p:txBody>
          <a:bodyPr vert="horz" lIns="95930" tIns="47965" rIns="95930" bIns="47965" rtlCol="0" anchor="b"/>
          <a:lstStyle>
            <a:lvl1pPr algn="r">
              <a:defRPr sz="1400"/>
            </a:lvl1pPr>
          </a:lstStyle>
          <a:p>
            <a:fld id="{F7E043B0-E996-4D7E-9CDD-83FEB7E65068}" type="slidenum">
              <a:rPr lang="de-DE" smtClean="0"/>
              <a:t>‹Nr.›</a:t>
            </a:fld>
            <a:endParaRPr lang="de-DE"/>
          </a:p>
        </p:txBody>
      </p:sp>
    </p:spTree>
    <p:extLst>
      <p:ext uri="{BB962C8B-B14F-4D97-AF65-F5344CB8AC3E}">
        <p14:creationId xmlns:p14="http://schemas.microsoft.com/office/powerpoint/2010/main" val="278004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3A32A8-9328-3044-8FB6-3ACB174E15A6}" type="slidenum">
              <a:rPr lang="de-DE" altLang="de-DE" smtClean="0"/>
              <a:pPr>
                <a:defRPr/>
              </a:pPr>
              <a:t>6</a:t>
            </a:fld>
            <a:endParaRPr lang="de-DE" altLang="de-DE"/>
          </a:p>
        </p:txBody>
      </p:sp>
    </p:spTree>
    <p:extLst>
      <p:ext uri="{BB962C8B-B14F-4D97-AF65-F5344CB8AC3E}">
        <p14:creationId xmlns:p14="http://schemas.microsoft.com/office/powerpoint/2010/main" val="397540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7E043B0-E996-4D7E-9CDD-83FEB7E65068}" type="slidenum">
              <a:rPr lang="de-DE" smtClean="0"/>
              <a:t>19</a:t>
            </a:fld>
            <a:endParaRPr lang="de-DE"/>
          </a:p>
        </p:txBody>
      </p:sp>
    </p:spTree>
    <p:extLst>
      <p:ext uri="{BB962C8B-B14F-4D97-AF65-F5344CB8AC3E}">
        <p14:creationId xmlns:p14="http://schemas.microsoft.com/office/powerpoint/2010/main" val="275843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33A32A8-9328-3044-8FB6-3ACB174E15A6}" type="slidenum">
              <a:rPr lang="de-DE" altLang="de-DE" smtClean="0"/>
              <a:pPr>
                <a:defRPr/>
              </a:pPr>
              <a:t>7</a:t>
            </a:fld>
            <a:endParaRPr lang="de-DE" altLang="de-DE"/>
          </a:p>
        </p:txBody>
      </p:sp>
    </p:spTree>
    <p:extLst>
      <p:ext uri="{BB962C8B-B14F-4D97-AF65-F5344CB8AC3E}">
        <p14:creationId xmlns:p14="http://schemas.microsoft.com/office/powerpoint/2010/main" val="354530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lienbildplatzhalter 1">
            <a:extLst>
              <a:ext uri="{FF2B5EF4-FFF2-40B4-BE49-F238E27FC236}">
                <a16:creationId xmlns:a16="http://schemas.microsoft.com/office/drawing/2014/main" id="{A4CAE326-662B-7F44-A945-AE4AD71C36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izenplatzhalter 2">
            <a:extLst>
              <a:ext uri="{FF2B5EF4-FFF2-40B4-BE49-F238E27FC236}">
                <a16:creationId xmlns:a16="http://schemas.microsoft.com/office/drawing/2014/main" id="{F157144E-99D4-C542-A7AF-A9AAB013C4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ea typeface="ヒラギノ角ゴ Pro W3" panose="020B0300000000000000" pitchFamily="34" charset="-128"/>
            </a:endParaRPr>
          </a:p>
        </p:txBody>
      </p:sp>
      <p:sp>
        <p:nvSpPr>
          <p:cNvPr id="15363" name="Foliennummernplatzhalter 3">
            <a:extLst>
              <a:ext uri="{FF2B5EF4-FFF2-40B4-BE49-F238E27FC236}">
                <a16:creationId xmlns:a16="http://schemas.microsoft.com/office/drawing/2014/main" id="{00537CCE-450C-144E-B940-1D95624DBA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ヒラギノ角ゴ Pro W3" panose="020B0300000000000000" pitchFamily="34" charset="-128"/>
              </a:defRPr>
            </a:lvl1pPr>
            <a:lvl2pPr marL="742950" indent="-285750">
              <a:spcBef>
                <a:spcPct val="30000"/>
              </a:spcBef>
              <a:defRPr sz="900">
                <a:solidFill>
                  <a:schemeClr val="tx1"/>
                </a:solidFill>
                <a:latin typeface="Calibri" panose="020F0502020204030204" pitchFamily="34" charset="0"/>
                <a:ea typeface="ヒラギノ角ゴ Pro W3" panose="020B0300000000000000" pitchFamily="34" charset="-128"/>
              </a:defRPr>
            </a:lvl2pPr>
            <a:lvl3pPr marL="1143000" indent="-228600">
              <a:spcBef>
                <a:spcPct val="30000"/>
              </a:spcBef>
              <a:defRPr sz="900">
                <a:solidFill>
                  <a:schemeClr val="tx1"/>
                </a:solidFill>
                <a:latin typeface="Calibri" panose="020F0502020204030204" pitchFamily="34" charset="0"/>
                <a:ea typeface="Geneva" panose="020B0503030404040204" pitchFamily="34" charset="0"/>
              </a:defRPr>
            </a:lvl3pPr>
            <a:lvl4pPr marL="1600200" indent="-228600">
              <a:spcBef>
                <a:spcPct val="30000"/>
              </a:spcBef>
              <a:defRPr sz="900">
                <a:solidFill>
                  <a:schemeClr val="tx1"/>
                </a:solidFill>
                <a:latin typeface="Calibri" panose="020F0502020204030204" pitchFamily="34" charset="0"/>
                <a:ea typeface="Geneva" panose="020B0503030404040204" pitchFamily="34" charset="0"/>
              </a:defRPr>
            </a:lvl4pPr>
            <a:lvl5pPr marL="2057400" indent="-228600">
              <a:spcBef>
                <a:spcPct val="30000"/>
              </a:spcBef>
              <a:defRPr sz="900">
                <a:solidFill>
                  <a:schemeClr val="tx1"/>
                </a:solidFill>
                <a:latin typeface="Calibri" panose="020F0502020204030204" pitchFamily="34" charset="0"/>
                <a:ea typeface="Geneva" panose="020B0503030404040204" pitchFamily="34" charset="0"/>
              </a:defRPr>
            </a:lvl5pPr>
            <a:lvl6pPr marL="25146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6pPr>
            <a:lvl7pPr marL="29718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7pPr>
            <a:lvl8pPr marL="34290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8pPr>
            <a:lvl9pPr marL="38862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9pPr>
          </a:lstStyle>
          <a:p>
            <a:pPr>
              <a:spcBef>
                <a:spcPct val="0"/>
              </a:spcBef>
            </a:pPr>
            <a:fld id="{481F0E91-8D7B-3A4E-9A66-74584E799C80}" type="slidenum">
              <a:rPr lang="de-DE" altLang="de-DE" sz="1200"/>
              <a:pPr>
                <a:spcBef>
                  <a:spcPct val="0"/>
                </a:spcBef>
              </a:pPr>
              <a:t>8</a:t>
            </a:fld>
            <a:endParaRPr lang="de-DE" altLang="de-DE" sz="1200"/>
          </a:p>
        </p:txBody>
      </p:sp>
    </p:spTree>
    <p:extLst>
      <p:ext uri="{BB962C8B-B14F-4D97-AF65-F5344CB8AC3E}">
        <p14:creationId xmlns:p14="http://schemas.microsoft.com/office/powerpoint/2010/main" val="3726201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lienbildplatzhalter 1">
            <a:extLst>
              <a:ext uri="{FF2B5EF4-FFF2-40B4-BE49-F238E27FC236}">
                <a16:creationId xmlns:a16="http://schemas.microsoft.com/office/drawing/2014/main" id="{A4CAE326-662B-7F44-A945-AE4AD71C36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izenplatzhalter 2">
            <a:extLst>
              <a:ext uri="{FF2B5EF4-FFF2-40B4-BE49-F238E27FC236}">
                <a16:creationId xmlns:a16="http://schemas.microsoft.com/office/drawing/2014/main" id="{F157144E-99D4-C542-A7AF-A9AAB013C4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ea typeface="ヒラギノ角ゴ Pro W3" panose="020B0300000000000000" pitchFamily="34" charset="-128"/>
              </a:rPr>
              <a:t>Ab hier die</a:t>
            </a:r>
            <a:r>
              <a:rPr lang="de-DE" altLang="de-DE" baseline="0" dirty="0" smtClean="0">
                <a:ea typeface="ヒラギノ角ゴ Pro W3" panose="020B0300000000000000" pitchFamily="34" charset="-128"/>
              </a:rPr>
              <a:t> Dozenten aufrufen, übernehmen Vorstellung selbst.</a:t>
            </a:r>
            <a:endParaRPr lang="de-DE" altLang="de-DE" dirty="0">
              <a:ea typeface="ヒラギノ角ゴ Pro W3" panose="020B0300000000000000" pitchFamily="34" charset="-128"/>
            </a:endParaRPr>
          </a:p>
        </p:txBody>
      </p:sp>
      <p:sp>
        <p:nvSpPr>
          <p:cNvPr id="15363" name="Foliennummernplatzhalter 3">
            <a:extLst>
              <a:ext uri="{FF2B5EF4-FFF2-40B4-BE49-F238E27FC236}">
                <a16:creationId xmlns:a16="http://schemas.microsoft.com/office/drawing/2014/main" id="{00537CCE-450C-144E-B940-1D95624DBA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ヒラギノ角ゴ Pro W3" panose="020B0300000000000000" pitchFamily="34" charset="-128"/>
              </a:defRPr>
            </a:lvl1pPr>
            <a:lvl2pPr marL="742950" indent="-285750">
              <a:spcBef>
                <a:spcPct val="30000"/>
              </a:spcBef>
              <a:defRPr sz="900">
                <a:solidFill>
                  <a:schemeClr val="tx1"/>
                </a:solidFill>
                <a:latin typeface="Calibri" panose="020F0502020204030204" pitchFamily="34" charset="0"/>
                <a:ea typeface="ヒラギノ角ゴ Pro W3" panose="020B0300000000000000" pitchFamily="34" charset="-128"/>
              </a:defRPr>
            </a:lvl2pPr>
            <a:lvl3pPr marL="1143000" indent="-228600">
              <a:spcBef>
                <a:spcPct val="30000"/>
              </a:spcBef>
              <a:defRPr sz="900">
                <a:solidFill>
                  <a:schemeClr val="tx1"/>
                </a:solidFill>
                <a:latin typeface="Calibri" panose="020F0502020204030204" pitchFamily="34" charset="0"/>
                <a:ea typeface="Geneva" panose="020B0503030404040204" pitchFamily="34" charset="0"/>
              </a:defRPr>
            </a:lvl3pPr>
            <a:lvl4pPr marL="1600200" indent="-228600">
              <a:spcBef>
                <a:spcPct val="30000"/>
              </a:spcBef>
              <a:defRPr sz="900">
                <a:solidFill>
                  <a:schemeClr val="tx1"/>
                </a:solidFill>
                <a:latin typeface="Calibri" panose="020F0502020204030204" pitchFamily="34" charset="0"/>
                <a:ea typeface="Geneva" panose="020B0503030404040204" pitchFamily="34" charset="0"/>
              </a:defRPr>
            </a:lvl4pPr>
            <a:lvl5pPr marL="2057400" indent="-228600">
              <a:spcBef>
                <a:spcPct val="30000"/>
              </a:spcBef>
              <a:defRPr sz="900">
                <a:solidFill>
                  <a:schemeClr val="tx1"/>
                </a:solidFill>
                <a:latin typeface="Calibri" panose="020F0502020204030204" pitchFamily="34" charset="0"/>
                <a:ea typeface="Geneva" panose="020B0503030404040204" pitchFamily="34" charset="0"/>
              </a:defRPr>
            </a:lvl5pPr>
            <a:lvl6pPr marL="25146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6pPr>
            <a:lvl7pPr marL="29718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7pPr>
            <a:lvl8pPr marL="34290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8pPr>
            <a:lvl9pPr marL="38862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9pPr>
          </a:lstStyle>
          <a:p>
            <a:pPr>
              <a:spcBef>
                <a:spcPct val="0"/>
              </a:spcBef>
            </a:pPr>
            <a:fld id="{481F0E91-8D7B-3A4E-9A66-74584E799C80}" type="slidenum">
              <a:rPr lang="de-DE" altLang="de-DE" sz="1200"/>
              <a:pPr>
                <a:spcBef>
                  <a:spcPct val="0"/>
                </a:spcBef>
              </a:pPr>
              <a:t>9</a:t>
            </a:fld>
            <a:endParaRPr lang="de-DE" altLang="de-DE" sz="1200"/>
          </a:p>
        </p:txBody>
      </p:sp>
    </p:spTree>
    <p:extLst>
      <p:ext uri="{BB962C8B-B14F-4D97-AF65-F5344CB8AC3E}">
        <p14:creationId xmlns:p14="http://schemas.microsoft.com/office/powerpoint/2010/main" val="4048042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lienbildplatzhalter 1">
            <a:extLst>
              <a:ext uri="{FF2B5EF4-FFF2-40B4-BE49-F238E27FC236}">
                <a16:creationId xmlns:a16="http://schemas.microsoft.com/office/drawing/2014/main" id="{A4CAE326-662B-7F44-A945-AE4AD71C36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izenplatzhalter 2">
            <a:extLst>
              <a:ext uri="{FF2B5EF4-FFF2-40B4-BE49-F238E27FC236}">
                <a16:creationId xmlns:a16="http://schemas.microsoft.com/office/drawing/2014/main" id="{F157144E-99D4-C542-A7AF-A9AAB013C4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ea typeface="ヒラギノ角ゴ Pro W3" panose="020B0300000000000000" pitchFamily="34" charset="-128"/>
            </a:endParaRPr>
          </a:p>
        </p:txBody>
      </p:sp>
      <p:sp>
        <p:nvSpPr>
          <p:cNvPr id="15363" name="Foliennummernplatzhalter 3">
            <a:extLst>
              <a:ext uri="{FF2B5EF4-FFF2-40B4-BE49-F238E27FC236}">
                <a16:creationId xmlns:a16="http://schemas.microsoft.com/office/drawing/2014/main" id="{00537CCE-450C-144E-B940-1D95624DBA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ヒラギノ角ゴ Pro W3" panose="020B0300000000000000" pitchFamily="34" charset="-128"/>
              </a:defRPr>
            </a:lvl1pPr>
            <a:lvl2pPr marL="742950" indent="-285750">
              <a:spcBef>
                <a:spcPct val="30000"/>
              </a:spcBef>
              <a:defRPr sz="900">
                <a:solidFill>
                  <a:schemeClr val="tx1"/>
                </a:solidFill>
                <a:latin typeface="Calibri" panose="020F0502020204030204" pitchFamily="34" charset="0"/>
                <a:ea typeface="ヒラギノ角ゴ Pro W3" panose="020B0300000000000000" pitchFamily="34" charset="-128"/>
              </a:defRPr>
            </a:lvl2pPr>
            <a:lvl3pPr marL="1143000" indent="-228600">
              <a:spcBef>
                <a:spcPct val="30000"/>
              </a:spcBef>
              <a:defRPr sz="900">
                <a:solidFill>
                  <a:schemeClr val="tx1"/>
                </a:solidFill>
                <a:latin typeface="Calibri" panose="020F0502020204030204" pitchFamily="34" charset="0"/>
                <a:ea typeface="Geneva" panose="020B0503030404040204" pitchFamily="34" charset="0"/>
              </a:defRPr>
            </a:lvl3pPr>
            <a:lvl4pPr marL="1600200" indent="-228600">
              <a:spcBef>
                <a:spcPct val="30000"/>
              </a:spcBef>
              <a:defRPr sz="900">
                <a:solidFill>
                  <a:schemeClr val="tx1"/>
                </a:solidFill>
                <a:latin typeface="Calibri" panose="020F0502020204030204" pitchFamily="34" charset="0"/>
                <a:ea typeface="Geneva" panose="020B0503030404040204" pitchFamily="34" charset="0"/>
              </a:defRPr>
            </a:lvl4pPr>
            <a:lvl5pPr marL="2057400" indent="-228600">
              <a:spcBef>
                <a:spcPct val="30000"/>
              </a:spcBef>
              <a:defRPr sz="900">
                <a:solidFill>
                  <a:schemeClr val="tx1"/>
                </a:solidFill>
                <a:latin typeface="Calibri" panose="020F0502020204030204" pitchFamily="34" charset="0"/>
                <a:ea typeface="Geneva" panose="020B0503030404040204" pitchFamily="34" charset="0"/>
              </a:defRPr>
            </a:lvl5pPr>
            <a:lvl6pPr marL="25146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6pPr>
            <a:lvl7pPr marL="29718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7pPr>
            <a:lvl8pPr marL="34290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8pPr>
            <a:lvl9pPr marL="38862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9pPr>
          </a:lstStyle>
          <a:p>
            <a:pPr>
              <a:spcBef>
                <a:spcPct val="0"/>
              </a:spcBef>
            </a:pPr>
            <a:fld id="{481F0E91-8D7B-3A4E-9A66-74584E799C80}" type="slidenum">
              <a:rPr lang="de-DE" altLang="de-DE" sz="1200"/>
              <a:pPr>
                <a:spcBef>
                  <a:spcPct val="0"/>
                </a:spcBef>
              </a:pPr>
              <a:t>10</a:t>
            </a:fld>
            <a:endParaRPr lang="de-DE" altLang="de-DE" sz="1200"/>
          </a:p>
        </p:txBody>
      </p:sp>
    </p:spTree>
    <p:extLst>
      <p:ext uri="{BB962C8B-B14F-4D97-AF65-F5344CB8AC3E}">
        <p14:creationId xmlns:p14="http://schemas.microsoft.com/office/powerpoint/2010/main" val="2413245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lienbildplatzhalter 1">
            <a:extLst>
              <a:ext uri="{FF2B5EF4-FFF2-40B4-BE49-F238E27FC236}">
                <a16:creationId xmlns:a16="http://schemas.microsoft.com/office/drawing/2014/main" id="{A4CAE326-662B-7F44-A945-AE4AD71C36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izenplatzhalter 2">
            <a:extLst>
              <a:ext uri="{FF2B5EF4-FFF2-40B4-BE49-F238E27FC236}">
                <a16:creationId xmlns:a16="http://schemas.microsoft.com/office/drawing/2014/main" id="{F157144E-99D4-C542-A7AF-A9AAB013C4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ea typeface="ヒラギノ角ゴ Pro W3" panose="020B0300000000000000" pitchFamily="34" charset="-128"/>
            </a:endParaRPr>
          </a:p>
        </p:txBody>
      </p:sp>
      <p:sp>
        <p:nvSpPr>
          <p:cNvPr id="15363" name="Foliennummernplatzhalter 3">
            <a:extLst>
              <a:ext uri="{FF2B5EF4-FFF2-40B4-BE49-F238E27FC236}">
                <a16:creationId xmlns:a16="http://schemas.microsoft.com/office/drawing/2014/main" id="{00537CCE-450C-144E-B940-1D95624DBA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ヒラギノ角ゴ Pro W3" panose="020B0300000000000000" pitchFamily="34" charset="-128"/>
              </a:defRPr>
            </a:lvl1pPr>
            <a:lvl2pPr marL="742950" indent="-285750">
              <a:spcBef>
                <a:spcPct val="30000"/>
              </a:spcBef>
              <a:defRPr sz="900">
                <a:solidFill>
                  <a:schemeClr val="tx1"/>
                </a:solidFill>
                <a:latin typeface="Calibri" panose="020F0502020204030204" pitchFamily="34" charset="0"/>
                <a:ea typeface="ヒラギノ角ゴ Pro W3" panose="020B0300000000000000" pitchFamily="34" charset="-128"/>
              </a:defRPr>
            </a:lvl2pPr>
            <a:lvl3pPr marL="1143000" indent="-228600">
              <a:spcBef>
                <a:spcPct val="30000"/>
              </a:spcBef>
              <a:defRPr sz="900">
                <a:solidFill>
                  <a:schemeClr val="tx1"/>
                </a:solidFill>
                <a:latin typeface="Calibri" panose="020F0502020204030204" pitchFamily="34" charset="0"/>
                <a:ea typeface="Geneva" panose="020B0503030404040204" pitchFamily="34" charset="0"/>
              </a:defRPr>
            </a:lvl3pPr>
            <a:lvl4pPr marL="1600200" indent="-228600">
              <a:spcBef>
                <a:spcPct val="30000"/>
              </a:spcBef>
              <a:defRPr sz="900">
                <a:solidFill>
                  <a:schemeClr val="tx1"/>
                </a:solidFill>
                <a:latin typeface="Calibri" panose="020F0502020204030204" pitchFamily="34" charset="0"/>
                <a:ea typeface="Geneva" panose="020B0503030404040204" pitchFamily="34" charset="0"/>
              </a:defRPr>
            </a:lvl4pPr>
            <a:lvl5pPr marL="2057400" indent="-228600">
              <a:spcBef>
                <a:spcPct val="30000"/>
              </a:spcBef>
              <a:defRPr sz="900">
                <a:solidFill>
                  <a:schemeClr val="tx1"/>
                </a:solidFill>
                <a:latin typeface="Calibri" panose="020F0502020204030204" pitchFamily="34" charset="0"/>
                <a:ea typeface="Geneva" panose="020B0503030404040204" pitchFamily="34" charset="0"/>
              </a:defRPr>
            </a:lvl5pPr>
            <a:lvl6pPr marL="25146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6pPr>
            <a:lvl7pPr marL="29718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7pPr>
            <a:lvl8pPr marL="34290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8pPr>
            <a:lvl9pPr marL="38862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9pPr>
          </a:lstStyle>
          <a:p>
            <a:pPr>
              <a:spcBef>
                <a:spcPct val="0"/>
              </a:spcBef>
            </a:pPr>
            <a:fld id="{481F0E91-8D7B-3A4E-9A66-74584E799C80}" type="slidenum">
              <a:rPr lang="de-DE" altLang="de-DE" sz="1200"/>
              <a:pPr>
                <a:spcBef>
                  <a:spcPct val="0"/>
                </a:spcBef>
              </a:pPr>
              <a:t>11</a:t>
            </a:fld>
            <a:endParaRPr lang="de-DE" altLang="de-DE" sz="1200"/>
          </a:p>
        </p:txBody>
      </p:sp>
    </p:spTree>
    <p:extLst>
      <p:ext uri="{BB962C8B-B14F-4D97-AF65-F5344CB8AC3E}">
        <p14:creationId xmlns:p14="http://schemas.microsoft.com/office/powerpoint/2010/main" val="3310036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lienbildplatzhalter 1">
            <a:extLst>
              <a:ext uri="{FF2B5EF4-FFF2-40B4-BE49-F238E27FC236}">
                <a16:creationId xmlns:a16="http://schemas.microsoft.com/office/drawing/2014/main" id="{A4CAE326-662B-7F44-A945-AE4AD71C36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izenplatzhalter 2">
            <a:extLst>
              <a:ext uri="{FF2B5EF4-FFF2-40B4-BE49-F238E27FC236}">
                <a16:creationId xmlns:a16="http://schemas.microsoft.com/office/drawing/2014/main" id="{F157144E-99D4-C542-A7AF-A9AAB013C4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ea typeface="ヒラギノ角ゴ Pro W3" panose="020B0300000000000000" pitchFamily="34" charset="-128"/>
            </a:endParaRPr>
          </a:p>
        </p:txBody>
      </p:sp>
      <p:sp>
        <p:nvSpPr>
          <p:cNvPr id="15363" name="Foliennummernplatzhalter 3">
            <a:extLst>
              <a:ext uri="{FF2B5EF4-FFF2-40B4-BE49-F238E27FC236}">
                <a16:creationId xmlns:a16="http://schemas.microsoft.com/office/drawing/2014/main" id="{00537CCE-450C-144E-B940-1D95624DBA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ヒラギノ角ゴ Pro W3" panose="020B0300000000000000" pitchFamily="34" charset="-128"/>
              </a:defRPr>
            </a:lvl1pPr>
            <a:lvl2pPr marL="742950" indent="-285750">
              <a:spcBef>
                <a:spcPct val="30000"/>
              </a:spcBef>
              <a:defRPr sz="900">
                <a:solidFill>
                  <a:schemeClr val="tx1"/>
                </a:solidFill>
                <a:latin typeface="Calibri" panose="020F0502020204030204" pitchFamily="34" charset="0"/>
                <a:ea typeface="ヒラギノ角ゴ Pro W3" panose="020B0300000000000000" pitchFamily="34" charset="-128"/>
              </a:defRPr>
            </a:lvl2pPr>
            <a:lvl3pPr marL="1143000" indent="-228600">
              <a:spcBef>
                <a:spcPct val="30000"/>
              </a:spcBef>
              <a:defRPr sz="900">
                <a:solidFill>
                  <a:schemeClr val="tx1"/>
                </a:solidFill>
                <a:latin typeface="Calibri" panose="020F0502020204030204" pitchFamily="34" charset="0"/>
                <a:ea typeface="Geneva" panose="020B0503030404040204" pitchFamily="34" charset="0"/>
              </a:defRPr>
            </a:lvl3pPr>
            <a:lvl4pPr marL="1600200" indent="-228600">
              <a:spcBef>
                <a:spcPct val="30000"/>
              </a:spcBef>
              <a:defRPr sz="900">
                <a:solidFill>
                  <a:schemeClr val="tx1"/>
                </a:solidFill>
                <a:latin typeface="Calibri" panose="020F0502020204030204" pitchFamily="34" charset="0"/>
                <a:ea typeface="Geneva" panose="020B0503030404040204" pitchFamily="34" charset="0"/>
              </a:defRPr>
            </a:lvl4pPr>
            <a:lvl5pPr marL="2057400" indent="-228600">
              <a:spcBef>
                <a:spcPct val="30000"/>
              </a:spcBef>
              <a:defRPr sz="900">
                <a:solidFill>
                  <a:schemeClr val="tx1"/>
                </a:solidFill>
                <a:latin typeface="Calibri" panose="020F0502020204030204" pitchFamily="34" charset="0"/>
                <a:ea typeface="Geneva" panose="020B0503030404040204" pitchFamily="34" charset="0"/>
              </a:defRPr>
            </a:lvl5pPr>
            <a:lvl6pPr marL="25146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6pPr>
            <a:lvl7pPr marL="29718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7pPr>
            <a:lvl8pPr marL="34290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8pPr>
            <a:lvl9pPr marL="38862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9pPr>
          </a:lstStyle>
          <a:p>
            <a:pPr>
              <a:spcBef>
                <a:spcPct val="0"/>
              </a:spcBef>
            </a:pPr>
            <a:fld id="{481F0E91-8D7B-3A4E-9A66-74584E799C80}" type="slidenum">
              <a:rPr lang="de-DE" altLang="de-DE" sz="1200"/>
              <a:pPr>
                <a:spcBef>
                  <a:spcPct val="0"/>
                </a:spcBef>
              </a:pPr>
              <a:t>12</a:t>
            </a:fld>
            <a:endParaRPr lang="de-DE" altLang="de-DE" sz="1200"/>
          </a:p>
        </p:txBody>
      </p:sp>
    </p:spTree>
    <p:extLst>
      <p:ext uri="{BB962C8B-B14F-4D97-AF65-F5344CB8AC3E}">
        <p14:creationId xmlns:p14="http://schemas.microsoft.com/office/powerpoint/2010/main" val="2373914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lienbildplatzhalter 1">
            <a:extLst>
              <a:ext uri="{FF2B5EF4-FFF2-40B4-BE49-F238E27FC236}">
                <a16:creationId xmlns:a16="http://schemas.microsoft.com/office/drawing/2014/main" id="{A4CAE326-662B-7F44-A945-AE4AD71C36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izenplatzhalter 2">
            <a:extLst>
              <a:ext uri="{FF2B5EF4-FFF2-40B4-BE49-F238E27FC236}">
                <a16:creationId xmlns:a16="http://schemas.microsoft.com/office/drawing/2014/main" id="{F157144E-99D4-C542-A7AF-A9AAB013C4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ea typeface="ヒラギノ角ゴ Pro W3" panose="020B0300000000000000" pitchFamily="34" charset="-128"/>
            </a:endParaRPr>
          </a:p>
        </p:txBody>
      </p:sp>
      <p:sp>
        <p:nvSpPr>
          <p:cNvPr id="15363" name="Foliennummernplatzhalter 3">
            <a:extLst>
              <a:ext uri="{FF2B5EF4-FFF2-40B4-BE49-F238E27FC236}">
                <a16:creationId xmlns:a16="http://schemas.microsoft.com/office/drawing/2014/main" id="{00537CCE-450C-144E-B940-1D95624DBA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ヒラギノ角ゴ Pro W3" panose="020B0300000000000000" pitchFamily="34" charset="-128"/>
              </a:defRPr>
            </a:lvl1pPr>
            <a:lvl2pPr marL="742950" indent="-285750">
              <a:spcBef>
                <a:spcPct val="30000"/>
              </a:spcBef>
              <a:defRPr sz="900">
                <a:solidFill>
                  <a:schemeClr val="tx1"/>
                </a:solidFill>
                <a:latin typeface="Calibri" panose="020F0502020204030204" pitchFamily="34" charset="0"/>
                <a:ea typeface="ヒラギノ角ゴ Pro W3" panose="020B0300000000000000" pitchFamily="34" charset="-128"/>
              </a:defRPr>
            </a:lvl2pPr>
            <a:lvl3pPr marL="1143000" indent="-228600">
              <a:spcBef>
                <a:spcPct val="30000"/>
              </a:spcBef>
              <a:defRPr sz="900">
                <a:solidFill>
                  <a:schemeClr val="tx1"/>
                </a:solidFill>
                <a:latin typeface="Calibri" panose="020F0502020204030204" pitchFamily="34" charset="0"/>
                <a:ea typeface="Geneva" panose="020B0503030404040204" pitchFamily="34" charset="0"/>
              </a:defRPr>
            </a:lvl3pPr>
            <a:lvl4pPr marL="1600200" indent="-228600">
              <a:spcBef>
                <a:spcPct val="30000"/>
              </a:spcBef>
              <a:defRPr sz="900">
                <a:solidFill>
                  <a:schemeClr val="tx1"/>
                </a:solidFill>
                <a:latin typeface="Calibri" panose="020F0502020204030204" pitchFamily="34" charset="0"/>
                <a:ea typeface="Geneva" panose="020B0503030404040204" pitchFamily="34" charset="0"/>
              </a:defRPr>
            </a:lvl4pPr>
            <a:lvl5pPr marL="2057400" indent="-228600">
              <a:spcBef>
                <a:spcPct val="30000"/>
              </a:spcBef>
              <a:defRPr sz="900">
                <a:solidFill>
                  <a:schemeClr val="tx1"/>
                </a:solidFill>
                <a:latin typeface="Calibri" panose="020F0502020204030204" pitchFamily="34" charset="0"/>
                <a:ea typeface="Geneva" panose="020B0503030404040204" pitchFamily="34" charset="0"/>
              </a:defRPr>
            </a:lvl5pPr>
            <a:lvl6pPr marL="25146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6pPr>
            <a:lvl7pPr marL="29718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7pPr>
            <a:lvl8pPr marL="34290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8pPr>
            <a:lvl9pPr marL="38862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9pPr>
          </a:lstStyle>
          <a:p>
            <a:pPr>
              <a:spcBef>
                <a:spcPct val="0"/>
              </a:spcBef>
            </a:pPr>
            <a:fld id="{481F0E91-8D7B-3A4E-9A66-74584E799C80}" type="slidenum">
              <a:rPr lang="de-DE" altLang="de-DE" sz="1200"/>
              <a:pPr>
                <a:spcBef>
                  <a:spcPct val="0"/>
                </a:spcBef>
              </a:pPr>
              <a:t>13</a:t>
            </a:fld>
            <a:endParaRPr lang="de-DE" altLang="de-DE" sz="1200"/>
          </a:p>
        </p:txBody>
      </p:sp>
    </p:spTree>
    <p:extLst>
      <p:ext uri="{BB962C8B-B14F-4D97-AF65-F5344CB8AC3E}">
        <p14:creationId xmlns:p14="http://schemas.microsoft.com/office/powerpoint/2010/main" val="2185237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lienbildplatzhalter 1">
            <a:extLst>
              <a:ext uri="{FF2B5EF4-FFF2-40B4-BE49-F238E27FC236}">
                <a16:creationId xmlns:a16="http://schemas.microsoft.com/office/drawing/2014/main" id="{A4CAE326-662B-7F44-A945-AE4AD71C36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izenplatzhalter 2">
            <a:extLst>
              <a:ext uri="{FF2B5EF4-FFF2-40B4-BE49-F238E27FC236}">
                <a16:creationId xmlns:a16="http://schemas.microsoft.com/office/drawing/2014/main" id="{F157144E-99D4-C542-A7AF-A9AAB013C4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ea typeface="ヒラギノ角ゴ Pro W3" panose="020B0300000000000000" pitchFamily="34" charset="-128"/>
              </a:rPr>
              <a:t>Erläuterung folgt</a:t>
            </a:r>
            <a:endParaRPr lang="de-DE" altLang="de-DE" dirty="0">
              <a:ea typeface="ヒラギノ角ゴ Pro W3" panose="020B0300000000000000" pitchFamily="34" charset="-128"/>
            </a:endParaRPr>
          </a:p>
        </p:txBody>
      </p:sp>
      <p:sp>
        <p:nvSpPr>
          <p:cNvPr id="15363" name="Foliennummernplatzhalter 3">
            <a:extLst>
              <a:ext uri="{FF2B5EF4-FFF2-40B4-BE49-F238E27FC236}">
                <a16:creationId xmlns:a16="http://schemas.microsoft.com/office/drawing/2014/main" id="{00537CCE-450C-144E-B940-1D95624DBA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ヒラギノ角ゴ Pro W3" panose="020B0300000000000000" pitchFamily="34" charset="-128"/>
              </a:defRPr>
            </a:lvl1pPr>
            <a:lvl2pPr marL="742950" indent="-285750">
              <a:spcBef>
                <a:spcPct val="30000"/>
              </a:spcBef>
              <a:defRPr sz="900">
                <a:solidFill>
                  <a:schemeClr val="tx1"/>
                </a:solidFill>
                <a:latin typeface="Calibri" panose="020F0502020204030204" pitchFamily="34" charset="0"/>
                <a:ea typeface="ヒラギノ角ゴ Pro W3" panose="020B0300000000000000" pitchFamily="34" charset="-128"/>
              </a:defRPr>
            </a:lvl2pPr>
            <a:lvl3pPr marL="1143000" indent="-228600">
              <a:spcBef>
                <a:spcPct val="30000"/>
              </a:spcBef>
              <a:defRPr sz="900">
                <a:solidFill>
                  <a:schemeClr val="tx1"/>
                </a:solidFill>
                <a:latin typeface="Calibri" panose="020F0502020204030204" pitchFamily="34" charset="0"/>
                <a:ea typeface="Geneva" panose="020B0503030404040204" pitchFamily="34" charset="0"/>
              </a:defRPr>
            </a:lvl3pPr>
            <a:lvl4pPr marL="1600200" indent="-228600">
              <a:spcBef>
                <a:spcPct val="30000"/>
              </a:spcBef>
              <a:defRPr sz="900">
                <a:solidFill>
                  <a:schemeClr val="tx1"/>
                </a:solidFill>
                <a:latin typeface="Calibri" panose="020F0502020204030204" pitchFamily="34" charset="0"/>
                <a:ea typeface="Geneva" panose="020B0503030404040204" pitchFamily="34" charset="0"/>
              </a:defRPr>
            </a:lvl4pPr>
            <a:lvl5pPr marL="2057400" indent="-228600">
              <a:spcBef>
                <a:spcPct val="30000"/>
              </a:spcBef>
              <a:defRPr sz="900">
                <a:solidFill>
                  <a:schemeClr val="tx1"/>
                </a:solidFill>
                <a:latin typeface="Calibri" panose="020F0502020204030204" pitchFamily="34" charset="0"/>
                <a:ea typeface="Geneva" panose="020B0503030404040204" pitchFamily="34" charset="0"/>
              </a:defRPr>
            </a:lvl5pPr>
            <a:lvl6pPr marL="25146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6pPr>
            <a:lvl7pPr marL="29718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7pPr>
            <a:lvl8pPr marL="34290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8pPr>
            <a:lvl9pPr marL="3886200" indent="-228600" defTabSz="342900" eaLnBrk="0" fontAlgn="base" hangingPunct="0">
              <a:spcBef>
                <a:spcPct val="30000"/>
              </a:spcBef>
              <a:spcAft>
                <a:spcPct val="0"/>
              </a:spcAft>
              <a:defRPr sz="900">
                <a:solidFill>
                  <a:schemeClr val="tx1"/>
                </a:solidFill>
                <a:latin typeface="Calibri" panose="020F0502020204030204" pitchFamily="34" charset="0"/>
                <a:ea typeface="Geneva" panose="020B0503030404040204" pitchFamily="34" charset="0"/>
              </a:defRPr>
            </a:lvl9pPr>
          </a:lstStyle>
          <a:p>
            <a:pPr>
              <a:spcBef>
                <a:spcPct val="0"/>
              </a:spcBef>
            </a:pPr>
            <a:fld id="{481F0E91-8D7B-3A4E-9A66-74584E799C80}" type="slidenum">
              <a:rPr lang="de-DE" altLang="de-DE" sz="1200"/>
              <a:pPr>
                <a:spcBef>
                  <a:spcPct val="0"/>
                </a:spcBef>
              </a:pPr>
              <a:t>14</a:t>
            </a:fld>
            <a:endParaRPr lang="de-DE" altLang="de-DE" sz="1200"/>
          </a:p>
        </p:txBody>
      </p:sp>
    </p:spTree>
    <p:extLst>
      <p:ext uri="{BB962C8B-B14F-4D97-AF65-F5344CB8AC3E}">
        <p14:creationId xmlns:p14="http://schemas.microsoft.com/office/powerpoint/2010/main" val="3213175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23A2D6CA-7964-498A-B96B-385F191CFB01}" type="datetime1">
              <a:rPr lang="de-DE" smtClean="0"/>
              <a:t>30.07.2019</a:t>
            </a:fld>
            <a:endParaRPr lang="de-DE"/>
          </a:p>
        </p:txBody>
      </p:sp>
      <p:sp>
        <p:nvSpPr>
          <p:cNvPr id="6" name="Foliennummernplatzhalter 5"/>
          <p:cNvSpPr>
            <a:spLocks noGrp="1"/>
          </p:cNvSpPr>
          <p:nvPr>
            <p:ph type="sldNum" sz="quarter" idx="12"/>
          </p:nvPr>
        </p:nvSpPr>
        <p:spPr/>
        <p:txBody>
          <a:bodyPr/>
          <a:lstStyle/>
          <a:p>
            <a:fld id="{6C42E160-512F-4EDC-BEFD-8957ED1DBC23}" type="slidenum">
              <a:rPr lang="de-DE" smtClean="0"/>
              <a:t>‹Nr.›</a:t>
            </a:fld>
            <a:endParaRPr lang="de-DE"/>
          </a:p>
        </p:txBody>
      </p:sp>
      <p:sp>
        <p:nvSpPr>
          <p:cNvPr id="5" name="Fußzeilenplatzhalter 4"/>
          <p:cNvSpPr>
            <a:spLocks noGrp="1"/>
          </p:cNvSpPr>
          <p:nvPr>
            <p:ph type="ftr" sz="quarter" idx="11"/>
          </p:nvPr>
        </p:nvSpPr>
        <p:spPr/>
        <p:txBody>
          <a:bodyPr/>
          <a:lstStyle/>
          <a:p>
            <a:r>
              <a:rPr lang="de-DE" dirty="0"/>
              <a:t>Prof. Dr. Achim </a:t>
            </a:r>
            <a:r>
              <a:rPr lang="de-DE" dirty="0" err="1"/>
              <a:t>Goerres</a:t>
            </a:r>
            <a:endParaRPr lang="de-DE" dirty="0"/>
          </a:p>
        </p:txBody>
      </p:sp>
    </p:spTree>
    <p:extLst>
      <p:ext uri="{BB962C8B-B14F-4D97-AF65-F5344CB8AC3E}">
        <p14:creationId xmlns:p14="http://schemas.microsoft.com/office/powerpoint/2010/main" val="290899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9BD9E4C-6DE6-4546-84EC-0FEA66072565}" type="datetime1">
              <a:rPr lang="de-DE" smtClean="0"/>
              <a:t>30.07.2019</a:t>
            </a:fld>
            <a:endParaRPr lang="de-DE"/>
          </a:p>
        </p:txBody>
      </p:sp>
      <p:sp>
        <p:nvSpPr>
          <p:cNvPr id="5" name="Fußzeilenplatzhalter 4"/>
          <p:cNvSpPr>
            <a:spLocks noGrp="1"/>
          </p:cNvSpPr>
          <p:nvPr>
            <p:ph type="ftr" sz="quarter" idx="11"/>
          </p:nvPr>
        </p:nvSpPr>
        <p:spPr/>
        <p:txBody>
          <a:bodyPr/>
          <a:lstStyle/>
          <a:p>
            <a:r>
              <a:rPr lang="de-DE" dirty="0"/>
              <a:t>Prof. Dr. Achim </a:t>
            </a:r>
            <a:r>
              <a:rPr lang="de-DE" dirty="0" err="1"/>
              <a:t>Goerres</a:t>
            </a:r>
            <a:endParaRPr lang="de-DE" dirty="0"/>
          </a:p>
        </p:txBody>
      </p:sp>
      <p:sp>
        <p:nvSpPr>
          <p:cNvPr id="6" name="Foliennummernplatzhalter 5"/>
          <p:cNvSpPr>
            <a:spLocks noGrp="1"/>
          </p:cNvSpPr>
          <p:nvPr>
            <p:ph type="sldNum" sz="quarter" idx="12"/>
          </p:nvPr>
        </p:nvSpPr>
        <p:spPr/>
        <p:txBody>
          <a:bodyPr/>
          <a:lstStyle/>
          <a:p>
            <a:fld id="{6C42E160-512F-4EDC-BEFD-8957ED1DBC23}" type="slidenum">
              <a:rPr lang="de-DE" smtClean="0"/>
              <a:t>‹Nr.›</a:t>
            </a:fld>
            <a:endParaRPr lang="de-DE"/>
          </a:p>
        </p:txBody>
      </p:sp>
    </p:spTree>
    <p:extLst>
      <p:ext uri="{BB962C8B-B14F-4D97-AF65-F5344CB8AC3E}">
        <p14:creationId xmlns:p14="http://schemas.microsoft.com/office/powerpoint/2010/main" val="125452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D8CAC98-95A5-491D-AB4D-A6295CBFF806}" type="datetime1">
              <a:rPr lang="de-DE" smtClean="0"/>
              <a:t>30.07.2019</a:t>
            </a:fld>
            <a:endParaRPr lang="de-DE"/>
          </a:p>
        </p:txBody>
      </p:sp>
      <p:sp>
        <p:nvSpPr>
          <p:cNvPr id="5" name="Fußzeilenplatzhalter 4"/>
          <p:cNvSpPr>
            <a:spLocks noGrp="1"/>
          </p:cNvSpPr>
          <p:nvPr>
            <p:ph type="ftr" sz="quarter" idx="11"/>
          </p:nvPr>
        </p:nvSpPr>
        <p:spPr/>
        <p:txBody>
          <a:bodyPr/>
          <a:lstStyle/>
          <a:p>
            <a:r>
              <a:rPr lang="de-DE" dirty="0"/>
              <a:t>Prof. Dr. Achim </a:t>
            </a:r>
            <a:r>
              <a:rPr lang="de-DE" dirty="0" err="1"/>
              <a:t>Goerres</a:t>
            </a:r>
            <a:endParaRPr lang="de-DE" dirty="0"/>
          </a:p>
        </p:txBody>
      </p:sp>
      <p:sp>
        <p:nvSpPr>
          <p:cNvPr id="6" name="Foliennummernplatzhalter 5"/>
          <p:cNvSpPr>
            <a:spLocks noGrp="1"/>
          </p:cNvSpPr>
          <p:nvPr>
            <p:ph type="sldNum" sz="quarter" idx="12"/>
          </p:nvPr>
        </p:nvSpPr>
        <p:spPr/>
        <p:txBody>
          <a:bodyPr/>
          <a:lstStyle/>
          <a:p>
            <a:fld id="{6C42E160-512F-4EDC-BEFD-8957ED1DBC23}" type="slidenum">
              <a:rPr lang="de-DE" smtClean="0"/>
              <a:t>‹Nr.›</a:t>
            </a:fld>
            <a:endParaRPr lang="de-DE"/>
          </a:p>
        </p:txBody>
      </p:sp>
    </p:spTree>
    <p:extLst>
      <p:ext uri="{BB962C8B-B14F-4D97-AF65-F5344CB8AC3E}">
        <p14:creationId xmlns:p14="http://schemas.microsoft.com/office/powerpoint/2010/main" val="2814779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Zwei Inhalte">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3556800" y="1224001"/>
            <a:ext cx="5418000" cy="4412675"/>
          </a:xfrm>
        </p:spPr>
        <p:txBody>
          <a:bodyPr/>
          <a:lstStyle>
            <a:lvl1pPr>
              <a:defRPr sz="2600"/>
            </a:lvl1pPr>
            <a:lvl2pPr marL="0" marR="0" indent="0" algn="l" defTabSz="342900" rtl="0" eaLnBrk="1" fontAlgn="base" latinLnBrk="0" hangingPunct="1">
              <a:lnSpc>
                <a:spcPct val="100000"/>
              </a:lnSpc>
              <a:spcBef>
                <a:spcPct val="20000"/>
              </a:spcBef>
              <a:spcAft>
                <a:spcPts val="0"/>
              </a:spcAft>
              <a:buClrTx/>
              <a:buSzTx/>
              <a:buFont typeface="Arial" charset="0"/>
              <a:buNone/>
              <a:tabLst/>
              <a:defRPr sz="1400" b="0">
                <a:solidFill>
                  <a:srgbClr val="000000"/>
                </a:solidFill>
              </a:defRPr>
            </a:lvl2pPr>
            <a:lvl3pPr marL="0" indent="133350">
              <a:buClr>
                <a:schemeClr val="tx2"/>
              </a:buClr>
              <a:buFont typeface="Lucida Grande"/>
              <a:buChar char="▪"/>
              <a:defRPr sz="1400"/>
            </a:lvl3pPr>
            <a:lvl4pPr>
              <a:defRPr sz="1350"/>
            </a:lvl4pPr>
            <a:lvl5pPr>
              <a:defRPr sz="1350"/>
            </a:lvl5pPr>
            <a:lvl6pPr>
              <a:defRPr sz="1350"/>
            </a:lvl6pPr>
            <a:lvl7pPr>
              <a:defRPr sz="1350"/>
            </a:lvl7pPr>
            <a:lvl8pPr>
              <a:defRPr sz="1350"/>
            </a:lvl8pPr>
            <a:lvl9pPr>
              <a:defRPr sz="1350"/>
            </a:lvl9pPr>
          </a:lstStyle>
          <a:p>
            <a:pPr lvl="0"/>
            <a:r>
              <a:rPr lang="de-DE" dirty="0"/>
              <a:t>Mastertextformat bearbeiten</a:t>
            </a:r>
          </a:p>
          <a:p>
            <a:pPr lvl="1"/>
            <a:r>
              <a:rPr lang="de-DE" dirty="0"/>
              <a:t>Zweite Ebene</a:t>
            </a:r>
          </a:p>
          <a:p>
            <a:pPr lvl="1"/>
            <a:r>
              <a:rPr lang="de-DE" dirty="0"/>
              <a:t>Dritte Ebene</a:t>
            </a:r>
          </a:p>
          <a:p>
            <a:pPr lvl="2"/>
            <a:r>
              <a:rPr lang="de-DE" dirty="0"/>
              <a:t>Vierte Ebene</a:t>
            </a:r>
          </a:p>
        </p:txBody>
      </p:sp>
      <p:sp>
        <p:nvSpPr>
          <p:cNvPr id="3" name="Inhaltsplatzhalter 2"/>
          <p:cNvSpPr>
            <a:spLocks noGrp="1"/>
          </p:cNvSpPr>
          <p:nvPr>
            <p:ph sz="half" idx="1"/>
          </p:nvPr>
        </p:nvSpPr>
        <p:spPr>
          <a:xfrm>
            <a:off x="180002" y="1224001"/>
            <a:ext cx="3184727" cy="4412675"/>
          </a:xfrm>
          <a:ln>
            <a:noFill/>
          </a:ln>
        </p:spPr>
        <p:txBody>
          <a:bodyPr/>
          <a:lstStyle>
            <a:lvl1pPr>
              <a:defRPr sz="26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endParaRPr lang="de-DE" dirty="0"/>
          </a:p>
        </p:txBody>
      </p:sp>
      <p:sp>
        <p:nvSpPr>
          <p:cNvPr id="2" name="Titel 1"/>
          <p:cNvSpPr>
            <a:spLocks noGrp="1"/>
          </p:cNvSpPr>
          <p:nvPr>
            <p:ph type="title"/>
          </p:nvPr>
        </p:nvSpPr>
        <p:spPr/>
        <p:txBody>
          <a:bodyPr/>
          <a:lstStyle/>
          <a:p>
            <a:r>
              <a:rPr lang="de-DE" dirty="0"/>
              <a:t>Mastertitelformat bearbeiten</a:t>
            </a:r>
          </a:p>
        </p:txBody>
      </p:sp>
      <p:sp>
        <p:nvSpPr>
          <p:cNvPr id="6" name="Datumsplatzhalter 3">
            <a:extLst>
              <a:ext uri="{FF2B5EF4-FFF2-40B4-BE49-F238E27FC236}">
                <a16:creationId xmlns:a16="http://schemas.microsoft.com/office/drawing/2014/main" id="{C12CA462-D917-7C4D-993E-07583FF8F958}"/>
              </a:ext>
            </a:extLst>
          </p:cNvPr>
          <p:cNvSpPr>
            <a:spLocks noGrp="1"/>
          </p:cNvSpPr>
          <p:nvPr>
            <p:ph type="dt" sz="half" idx="13"/>
          </p:nvPr>
        </p:nvSpPr>
        <p:spPr>
          <a:xfrm>
            <a:off x="3495675" y="6500285"/>
            <a:ext cx="2133600" cy="366183"/>
          </a:xfrm>
        </p:spPr>
        <p:txBody>
          <a:bodyPr/>
          <a:lstStyle>
            <a:lvl1pPr>
              <a:defRPr/>
            </a:lvl1pPr>
          </a:lstStyle>
          <a:p>
            <a:pPr>
              <a:defRPr/>
            </a:pPr>
            <a:fld id="{EDE2A846-7A10-404C-88C6-CEDBC382DDDD}" type="datetime1">
              <a:rPr lang="de-DE" smtClean="0"/>
              <a:t>31.07.2019</a:t>
            </a:fld>
            <a:endParaRPr lang="de-DE"/>
          </a:p>
        </p:txBody>
      </p:sp>
      <p:sp>
        <p:nvSpPr>
          <p:cNvPr id="8" name="Fußzeilenplatzhalter 4">
            <a:extLst>
              <a:ext uri="{FF2B5EF4-FFF2-40B4-BE49-F238E27FC236}">
                <a16:creationId xmlns:a16="http://schemas.microsoft.com/office/drawing/2014/main" id="{7571EBB9-0155-A642-A4BB-86B3A76562C5}"/>
              </a:ext>
            </a:extLst>
          </p:cNvPr>
          <p:cNvSpPr>
            <a:spLocks noGrp="1"/>
          </p:cNvSpPr>
          <p:nvPr>
            <p:ph type="ftr" sz="quarter" idx="14"/>
          </p:nvPr>
        </p:nvSpPr>
        <p:spPr>
          <a:xfrm>
            <a:off x="96839" y="6491817"/>
            <a:ext cx="1423987" cy="364067"/>
          </a:xfrm>
        </p:spPr>
        <p:txBody>
          <a:bodyPr/>
          <a:lstStyle>
            <a:lvl1pPr>
              <a:defRPr dirty="0" err="1">
                <a:solidFill>
                  <a:srgbClr val="004C93"/>
                </a:solidFill>
              </a:defRPr>
            </a:lvl1pPr>
          </a:lstStyle>
          <a:p>
            <a:pPr>
              <a:defRPr/>
            </a:pPr>
            <a:r>
              <a:rPr lang="de-DE"/>
              <a:t>www.uni-due.de</a:t>
            </a:r>
          </a:p>
        </p:txBody>
      </p:sp>
    </p:spTree>
    <p:extLst>
      <p:ext uri="{BB962C8B-B14F-4D97-AF65-F5344CB8AC3E}">
        <p14:creationId xmlns:p14="http://schemas.microsoft.com/office/powerpoint/2010/main" val="156619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fld id="{3C76A270-07CD-488B-8769-DF23CC873AB0}" type="datetime1">
              <a:rPr lang="de-DE" smtClean="0"/>
              <a:t>30.07.2019</a:t>
            </a:fld>
            <a:endParaRPr lang="de-DE"/>
          </a:p>
        </p:txBody>
      </p:sp>
      <p:sp>
        <p:nvSpPr>
          <p:cNvPr id="5" name="Fußzeilenplatzhalter 4"/>
          <p:cNvSpPr>
            <a:spLocks noGrp="1"/>
          </p:cNvSpPr>
          <p:nvPr>
            <p:ph type="ftr" sz="quarter" idx="11"/>
          </p:nvPr>
        </p:nvSpPr>
        <p:spPr/>
        <p:txBody>
          <a:bodyPr/>
          <a:lstStyle/>
          <a:p>
            <a:r>
              <a:rPr lang="de-DE" dirty="0"/>
              <a:t>Prof. Dr. Achim </a:t>
            </a:r>
            <a:r>
              <a:rPr lang="de-DE" dirty="0" err="1"/>
              <a:t>Goerres</a:t>
            </a:r>
            <a:endParaRPr lang="de-DE" dirty="0"/>
          </a:p>
        </p:txBody>
      </p:sp>
      <p:sp>
        <p:nvSpPr>
          <p:cNvPr id="6" name="Foliennummernplatzhalter 5"/>
          <p:cNvSpPr>
            <a:spLocks noGrp="1"/>
          </p:cNvSpPr>
          <p:nvPr>
            <p:ph type="sldNum" sz="quarter" idx="12"/>
          </p:nvPr>
        </p:nvSpPr>
        <p:spPr/>
        <p:txBody>
          <a:bodyPr/>
          <a:lstStyle/>
          <a:p>
            <a:fld id="{6C42E160-512F-4EDC-BEFD-8957ED1DBC23}" type="slidenum">
              <a:rPr lang="de-DE" smtClean="0"/>
              <a:t>‹Nr.›</a:t>
            </a:fld>
            <a:endParaRPr lang="de-DE"/>
          </a:p>
        </p:txBody>
      </p:sp>
    </p:spTree>
    <p:extLst>
      <p:ext uri="{BB962C8B-B14F-4D97-AF65-F5344CB8AC3E}">
        <p14:creationId xmlns:p14="http://schemas.microsoft.com/office/powerpoint/2010/main" val="455469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A1769E1E-640F-43FD-AAD3-BFD684CDBBA4}" type="datetime1">
              <a:rPr lang="de-DE" smtClean="0"/>
              <a:t>30.07.2019</a:t>
            </a:fld>
            <a:endParaRPr lang="de-DE"/>
          </a:p>
        </p:txBody>
      </p:sp>
      <p:sp>
        <p:nvSpPr>
          <p:cNvPr id="5" name="Fußzeilenplatzhalter 4"/>
          <p:cNvSpPr>
            <a:spLocks noGrp="1"/>
          </p:cNvSpPr>
          <p:nvPr>
            <p:ph type="ftr" sz="quarter" idx="11"/>
          </p:nvPr>
        </p:nvSpPr>
        <p:spPr/>
        <p:txBody>
          <a:bodyPr/>
          <a:lstStyle/>
          <a:p>
            <a:r>
              <a:rPr lang="de-DE" dirty="0"/>
              <a:t>Prof. Dr. Achim </a:t>
            </a:r>
            <a:r>
              <a:rPr lang="de-DE" dirty="0" err="1"/>
              <a:t>Goerres</a:t>
            </a:r>
            <a:endParaRPr lang="de-DE" dirty="0"/>
          </a:p>
        </p:txBody>
      </p:sp>
      <p:sp>
        <p:nvSpPr>
          <p:cNvPr id="6" name="Foliennummernplatzhalter 5"/>
          <p:cNvSpPr>
            <a:spLocks noGrp="1"/>
          </p:cNvSpPr>
          <p:nvPr>
            <p:ph type="sldNum" sz="quarter" idx="12"/>
          </p:nvPr>
        </p:nvSpPr>
        <p:spPr/>
        <p:txBody>
          <a:bodyPr/>
          <a:lstStyle/>
          <a:p>
            <a:fld id="{6C42E160-512F-4EDC-BEFD-8957ED1DBC23}" type="slidenum">
              <a:rPr lang="de-DE" smtClean="0"/>
              <a:t>‹Nr.›</a:t>
            </a:fld>
            <a:endParaRPr lang="de-DE"/>
          </a:p>
        </p:txBody>
      </p:sp>
    </p:spTree>
    <p:extLst>
      <p:ext uri="{BB962C8B-B14F-4D97-AF65-F5344CB8AC3E}">
        <p14:creationId xmlns:p14="http://schemas.microsoft.com/office/powerpoint/2010/main" val="290465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a:lstStyle/>
          <a:p>
            <a:fld id="{F90B05CD-DEC6-440E-8F01-0846CD5BF632}" type="datetime1">
              <a:rPr lang="de-DE" smtClean="0"/>
              <a:t>30.07.2019</a:t>
            </a:fld>
            <a:endParaRPr lang="de-DE"/>
          </a:p>
        </p:txBody>
      </p:sp>
      <p:sp>
        <p:nvSpPr>
          <p:cNvPr id="6" name="Fußzeilenplatzhalter 5"/>
          <p:cNvSpPr>
            <a:spLocks noGrp="1"/>
          </p:cNvSpPr>
          <p:nvPr>
            <p:ph type="ftr" sz="quarter" idx="11"/>
          </p:nvPr>
        </p:nvSpPr>
        <p:spPr/>
        <p:txBody>
          <a:bodyPr/>
          <a:lstStyle/>
          <a:p>
            <a:r>
              <a:rPr lang="de-DE" dirty="0"/>
              <a:t>Prof. Dr. Achim </a:t>
            </a:r>
            <a:r>
              <a:rPr lang="de-DE" dirty="0" err="1"/>
              <a:t>Goerres</a:t>
            </a:r>
            <a:endParaRPr lang="de-DE" dirty="0"/>
          </a:p>
        </p:txBody>
      </p:sp>
      <p:sp>
        <p:nvSpPr>
          <p:cNvPr id="7" name="Foliennummernplatzhalter 6"/>
          <p:cNvSpPr>
            <a:spLocks noGrp="1"/>
          </p:cNvSpPr>
          <p:nvPr>
            <p:ph type="sldNum" sz="quarter" idx="12"/>
          </p:nvPr>
        </p:nvSpPr>
        <p:spPr/>
        <p:txBody>
          <a:bodyPr/>
          <a:lstStyle/>
          <a:p>
            <a:fld id="{6C42E160-512F-4EDC-BEFD-8957ED1DBC23}" type="slidenum">
              <a:rPr lang="de-DE" smtClean="0"/>
              <a:t>‹Nr.›</a:t>
            </a:fld>
            <a:endParaRPr lang="de-DE"/>
          </a:p>
        </p:txBody>
      </p:sp>
    </p:spTree>
    <p:extLst>
      <p:ext uri="{BB962C8B-B14F-4D97-AF65-F5344CB8AC3E}">
        <p14:creationId xmlns:p14="http://schemas.microsoft.com/office/powerpoint/2010/main" val="246661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fld id="{80C894C6-EBD2-43B6-8EB8-B82D6FA5F97E}" type="datetime1">
              <a:rPr lang="de-DE" smtClean="0"/>
              <a:t>30.07.2019</a:t>
            </a:fld>
            <a:endParaRPr lang="de-DE"/>
          </a:p>
        </p:txBody>
      </p:sp>
      <p:sp>
        <p:nvSpPr>
          <p:cNvPr id="8" name="Fußzeilenplatzhalter 7"/>
          <p:cNvSpPr>
            <a:spLocks noGrp="1"/>
          </p:cNvSpPr>
          <p:nvPr>
            <p:ph type="ftr" sz="quarter" idx="11"/>
          </p:nvPr>
        </p:nvSpPr>
        <p:spPr/>
        <p:txBody>
          <a:bodyPr/>
          <a:lstStyle/>
          <a:p>
            <a:r>
              <a:rPr lang="de-DE" dirty="0"/>
              <a:t>Prof. Dr. Achim </a:t>
            </a:r>
            <a:r>
              <a:rPr lang="de-DE" dirty="0" err="1"/>
              <a:t>Goerres</a:t>
            </a:r>
            <a:endParaRPr lang="de-DE" dirty="0"/>
          </a:p>
        </p:txBody>
      </p:sp>
      <p:sp>
        <p:nvSpPr>
          <p:cNvPr id="9" name="Foliennummernplatzhalter 8"/>
          <p:cNvSpPr>
            <a:spLocks noGrp="1"/>
          </p:cNvSpPr>
          <p:nvPr>
            <p:ph type="sldNum" sz="quarter" idx="12"/>
          </p:nvPr>
        </p:nvSpPr>
        <p:spPr/>
        <p:txBody>
          <a:bodyPr/>
          <a:lstStyle/>
          <a:p>
            <a:fld id="{6C42E160-512F-4EDC-BEFD-8957ED1DBC23}" type="slidenum">
              <a:rPr lang="de-DE" smtClean="0"/>
              <a:t>‹Nr.›</a:t>
            </a:fld>
            <a:endParaRPr lang="de-DE"/>
          </a:p>
        </p:txBody>
      </p:sp>
    </p:spTree>
    <p:extLst>
      <p:ext uri="{BB962C8B-B14F-4D97-AF65-F5344CB8AC3E}">
        <p14:creationId xmlns:p14="http://schemas.microsoft.com/office/powerpoint/2010/main" val="257383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1BA7EEE-FF19-4D18-8171-A8879EB49849}" type="datetime1">
              <a:rPr lang="de-DE" smtClean="0"/>
              <a:t>30.07.2019</a:t>
            </a:fld>
            <a:endParaRPr lang="de-DE"/>
          </a:p>
        </p:txBody>
      </p:sp>
      <p:sp>
        <p:nvSpPr>
          <p:cNvPr id="4" name="Fußzeilenplatzhalter 3"/>
          <p:cNvSpPr>
            <a:spLocks noGrp="1"/>
          </p:cNvSpPr>
          <p:nvPr>
            <p:ph type="ftr" sz="quarter" idx="11"/>
          </p:nvPr>
        </p:nvSpPr>
        <p:spPr/>
        <p:txBody>
          <a:bodyPr/>
          <a:lstStyle/>
          <a:p>
            <a:r>
              <a:rPr lang="de-DE" dirty="0"/>
              <a:t>Prof. Dr. Achim </a:t>
            </a:r>
            <a:r>
              <a:rPr lang="de-DE" dirty="0" err="1"/>
              <a:t>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‹Nr.›</a:t>
            </a:fld>
            <a:endParaRPr lang="de-DE"/>
          </a:p>
        </p:txBody>
      </p:sp>
    </p:spTree>
    <p:extLst>
      <p:ext uri="{BB962C8B-B14F-4D97-AF65-F5344CB8AC3E}">
        <p14:creationId xmlns:p14="http://schemas.microsoft.com/office/powerpoint/2010/main" val="289467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D69D8D-5663-4EEF-86B2-809F27A3FF9A}" type="datetime1">
              <a:rPr lang="de-DE" smtClean="0"/>
              <a:t>30.07.2019</a:t>
            </a:fld>
            <a:endParaRPr lang="de-DE"/>
          </a:p>
        </p:txBody>
      </p:sp>
      <p:sp>
        <p:nvSpPr>
          <p:cNvPr id="3" name="Fußzeilenplatzhalter 2"/>
          <p:cNvSpPr>
            <a:spLocks noGrp="1"/>
          </p:cNvSpPr>
          <p:nvPr>
            <p:ph type="ftr" sz="quarter" idx="11"/>
          </p:nvPr>
        </p:nvSpPr>
        <p:spPr/>
        <p:txBody>
          <a:bodyPr/>
          <a:lstStyle/>
          <a:p>
            <a:r>
              <a:rPr lang="de-DE" dirty="0"/>
              <a:t>Prof. Dr. Achim </a:t>
            </a:r>
            <a:r>
              <a:rPr lang="de-DE" dirty="0" err="1"/>
              <a:t>Goerres</a:t>
            </a:r>
            <a:endParaRPr lang="de-DE" dirty="0"/>
          </a:p>
        </p:txBody>
      </p:sp>
      <p:sp>
        <p:nvSpPr>
          <p:cNvPr id="4" name="Foliennummernplatzhalter 3"/>
          <p:cNvSpPr>
            <a:spLocks noGrp="1"/>
          </p:cNvSpPr>
          <p:nvPr>
            <p:ph type="sldNum" sz="quarter" idx="12"/>
          </p:nvPr>
        </p:nvSpPr>
        <p:spPr/>
        <p:txBody>
          <a:bodyPr/>
          <a:lstStyle/>
          <a:p>
            <a:fld id="{6C42E160-512F-4EDC-BEFD-8957ED1DBC23}" type="slidenum">
              <a:rPr lang="de-DE" smtClean="0"/>
              <a:t>‹Nr.›</a:t>
            </a:fld>
            <a:endParaRPr lang="de-DE"/>
          </a:p>
        </p:txBody>
      </p:sp>
    </p:spTree>
    <p:extLst>
      <p:ext uri="{BB962C8B-B14F-4D97-AF65-F5344CB8AC3E}">
        <p14:creationId xmlns:p14="http://schemas.microsoft.com/office/powerpoint/2010/main" val="177296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24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6F00FCD3-09D4-4834-BD12-9933A45B077D}" type="datetime1">
              <a:rPr lang="de-DE" smtClean="0"/>
              <a:t>30.07.2019</a:t>
            </a:fld>
            <a:endParaRPr lang="de-DE"/>
          </a:p>
        </p:txBody>
      </p:sp>
      <p:sp>
        <p:nvSpPr>
          <p:cNvPr id="6" name="Fußzeilenplatzhalter 5"/>
          <p:cNvSpPr>
            <a:spLocks noGrp="1"/>
          </p:cNvSpPr>
          <p:nvPr>
            <p:ph type="ftr" sz="quarter" idx="11"/>
          </p:nvPr>
        </p:nvSpPr>
        <p:spPr/>
        <p:txBody>
          <a:bodyPr/>
          <a:lstStyle/>
          <a:p>
            <a:r>
              <a:rPr lang="de-DE" dirty="0"/>
              <a:t>Prof. Dr. Achim </a:t>
            </a:r>
            <a:r>
              <a:rPr lang="de-DE" dirty="0" err="1"/>
              <a:t>Goerres</a:t>
            </a:r>
            <a:endParaRPr lang="de-DE" dirty="0"/>
          </a:p>
        </p:txBody>
      </p:sp>
      <p:sp>
        <p:nvSpPr>
          <p:cNvPr id="7" name="Foliennummernplatzhalter 6"/>
          <p:cNvSpPr>
            <a:spLocks noGrp="1"/>
          </p:cNvSpPr>
          <p:nvPr>
            <p:ph type="sldNum" sz="quarter" idx="12"/>
          </p:nvPr>
        </p:nvSpPr>
        <p:spPr/>
        <p:txBody>
          <a:bodyPr/>
          <a:lstStyle/>
          <a:p>
            <a:fld id="{6C42E160-512F-4EDC-BEFD-8957ED1DBC23}" type="slidenum">
              <a:rPr lang="de-DE" smtClean="0"/>
              <a:t>‹Nr.›</a:t>
            </a:fld>
            <a:endParaRPr lang="de-DE"/>
          </a:p>
        </p:txBody>
      </p:sp>
    </p:spTree>
    <p:extLst>
      <p:ext uri="{BB962C8B-B14F-4D97-AF65-F5344CB8AC3E}">
        <p14:creationId xmlns:p14="http://schemas.microsoft.com/office/powerpoint/2010/main" val="14785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5A4CEE64-36C9-4310-A51C-8709E5B0F9F8}" type="datetime1">
              <a:rPr lang="de-DE" smtClean="0"/>
              <a:t>30.07.2019</a:t>
            </a:fld>
            <a:endParaRPr lang="de-DE"/>
          </a:p>
        </p:txBody>
      </p:sp>
      <p:sp>
        <p:nvSpPr>
          <p:cNvPr id="6" name="Fußzeilenplatzhalter 5"/>
          <p:cNvSpPr>
            <a:spLocks noGrp="1"/>
          </p:cNvSpPr>
          <p:nvPr>
            <p:ph type="ftr" sz="quarter" idx="11"/>
          </p:nvPr>
        </p:nvSpPr>
        <p:spPr/>
        <p:txBody>
          <a:bodyPr/>
          <a:lstStyle/>
          <a:p>
            <a:r>
              <a:rPr lang="de-DE" dirty="0"/>
              <a:t>Prof. Dr. Achim </a:t>
            </a:r>
            <a:r>
              <a:rPr lang="de-DE" dirty="0" err="1"/>
              <a:t>Goerres</a:t>
            </a:r>
            <a:endParaRPr lang="de-DE" dirty="0"/>
          </a:p>
        </p:txBody>
      </p:sp>
      <p:sp>
        <p:nvSpPr>
          <p:cNvPr id="7" name="Foliennummernplatzhalter 6"/>
          <p:cNvSpPr>
            <a:spLocks noGrp="1"/>
          </p:cNvSpPr>
          <p:nvPr>
            <p:ph type="sldNum" sz="quarter" idx="12"/>
          </p:nvPr>
        </p:nvSpPr>
        <p:spPr/>
        <p:txBody>
          <a:bodyPr/>
          <a:lstStyle/>
          <a:p>
            <a:fld id="{6C42E160-512F-4EDC-BEFD-8957ED1DBC23}" type="slidenum">
              <a:rPr lang="de-DE" smtClean="0"/>
              <a:t>‹Nr.›</a:t>
            </a:fld>
            <a:endParaRPr lang="de-DE"/>
          </a:p>
        </p:txBody>
      </p:sp>
    </p:spTree>
    <p:extLst>
      <p:ext uri="{BB962C8B-B14F-4D97-AF65-F5344CB8AC3E}">
        <p14:creationId xmlns:p14="http://schemas.microsoft.com/office/powerpoint/2010/main" val="388789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0B01B81E-9501-407D-8475-08574E08FDD4}" type="datetime1">
              <a:rPr lang="de-DE" smtClean="0"/>
              <a:t>30.07.2019</a:t>
            </a:fld>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6C42E160-512F-4EDC-BEFD-8957ED1DBC23}" type="slidenum">
              <a:rPr lang="de-DE" smtClean="0"/>
              <a:pPr/>
              <a:t>‹Nr.›</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r>
              <a:rPr lang="de-DE" dirty="0"/>
              <a:t>Prof. Dr. Achim </a:t>
            </a:r>
            <a:r>
              <a:rPr lang="de-DE" dirty="0" err="1"/>
              <a:t>Goerres</a:t>
            </a:r>
            <a:endParaRPr lang="de-DE" dirty="0"/>
          </a:p>
        </p:txBody>
      </p:sp>
    </p:spTree>
    <p:extLst>
      <p:ext uri="{BB962C8B-B14F-4D97-AF65-F5344CB8AC3E}">
        <p14:creationId xmlns:p14="http://schemas.microsoft.com/office/powerpoint/2010/main" val="208773686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dt="0"/>
  <p:txStyles>
    <p:titleStyle>
      <a:lvl1pPr algn="ctr" defTabSz="914400" rtl="0" eaLnBrk="1" latinLnBrk="0" hangingPunct="1">
        <a:spcBef>
          <a:spcPct val="0"/>
        </a:spcBef>
        <a:buNone/>
        <a:defRPr sz="3600"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1"/>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soscisurvey.de/schnuppertag19/"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chimgoerres.de/teaching" TargetMode="Externa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zukunftsinstitut.de/artikel/wohnen/somewheres-anywhere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cdn1.stuttgarter-zeitung.de/media.media.df0a8109-2816-4f6c-b813-160ef4082864.normalized.jpeg" TargetMode="External"/><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1.bp.blogspot.com/-NLoBiS9cqfQ/UI2XZ8KbdsI/AAAAAAAAb4M/RfT4U7k9QDM/s1600/mick-jagger-mormon.jpg" TargetMode="External"/><Relationship Id="rId5" Type="http://schemas.openxmlformats.org/officeDocument/2006/relationships/image" Target="../media/image5.jpeg"/><Relationship Id="rId10" Type="http://schemas.openxmlformats.org/officeDocument/2006/relationships/hyperlink" Target="https://upload.wikimedia.org/wikipedia/commons/9/97/Landtag_Niedersachsen_DSCF7770_cropped.JPG" TargetMode="External"/><Relationship Id="rId4" Type="http://schemas.openxmlformats.org/officeDocument/2006/relationships/image" Target="../media/image4.jpeg"/><Relationship Id="rId9" Type="http://schemas.openxmlformats.org/officeDocument/2006/relationships/hyperlink" Target="http://darkroom.baltimoresun.com/wp-content/uploads/2013/04/AFP_Getty-167814490.jp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eutschlandwahlkarte2017.morgenpost.de/"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udue.de/afd" TargetMode="External"/><Relationship Id="rId2" Type="http://schemas.openxmlformats.org/officeDocument/2006/relationships/hyperlink" Target="http://udue.de/goerresblog" TargetMode="External"/><Relationship Id="rId1" Type="http://schemas.openxmlformats.org/officeDocument/2006/relationships/slideLayout" Target="../slideLayouts/slideLayout2.xml"/><Relationship Id="rId4" Type="http://schemas.openxmlformats.org/officeDocument/2006/relationships/hyperlink" Target="http://achimgoerres.de/"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Umfrage</a:t>
            </a:r>
            <a:endParaRPr lang="de-DE" dirty="0"/>
          </a:p>
        </p:txBody>
      </p:sp>
      <p:sp>
        <p:nvSpPr>
          <p:cNvPr id="3" name="Inhaltsplatzhalter 2"/>
          <p:cNvSpPr>
            <a:spLocks noGrp="1"/>
          </p:cNvSpPr>
          <p:nvPr>
            <p:ph idx="1"/>
          </p:nvPr>
        </p:nvSpPr>
        <p:spPr>
          <a:xfrm>
            <a:off x="457200" y="1196752"/>
            <a:ext cx="8229600" cy="4929411"/>
          </a:xfrm>
        </p:spPr>
        <p:txBody>
          <a:bodyPr>
            <a:normAutofit fontScale="92500"/>
          </a:bodyPr>
          <a:lstStyle/>
          <a:p>
            <a:r>
              <a:rPr lang="de-DE" dirty="0" smtClean="0"/>
              <a:t>Bitte nehmen Sie an dieser Onlineumfrage teil, was etwa 5-8 Minuten dauern wird. </a:t>
            </a:r>
          </a:p>
          <a:p>
            <a:r>
              <a:rPr lang="de-DE" dirty="0" smtClean="0"/>
              <a:t>Damit helfen Sie uns, unser Angebot noch besser zu machen, wovon Sie selbst und zukünftige Studierende profitieren.</a:t>
            </a:r>
            <a:endParaRPr lang="de-DE" dirty="0"/>
          </a:p>
          <a:p>
            <a:r>
              <a:rPr lang="de-DE" dirty="0" smtClean="0"/>
              <a:t>Es werden keine Daten erhoben, die Sie als Person eindeutig identifizieren. </a:t>
            </a:r>
          </a:p>
          <a:p>
            <a:r>
              <a:rPr lang="de-DE" dirty="0" smtClean="0"/>
              <a:t>Am Ende müssen Sie eine Reihe von Fragen beantworten, z.B. was ist die letzte Ziffer Ihrer Körpergröße in cm, deren Antworten zusammen eine sogenannte anonyme ID erzeugen. Mit dieser anonymen ID kann ich Sie am Ende des Tages noch einmal befragen, ohne Ihren Namen zu kennen.</a:t>
            </a:r>
          </a:p>
          <a:p>
            <a:endParaRPr lang="de-DE" dirty="0" smtClean="0"/>
          </a:p>
          <a:p>
            <a:pPr marL="0" indent="0" algn="ctr">
              <a:buNone/>
            </a:pPr>
            <a:r>
              <a:rPr lang="de-DE" sz="2600" dirty="0">
                <a:hlinkClick r:id="rId2"/>
              </a:rPr>
              <a:t>https://www.soscisurvey.de/schnuppertag19</a:t>
            </a:r>
            <a:r>
              <a:rPr lang="de-DE" sz="2600" dirty="0" smtClean="0">
                <a:hlinkClick r:id="rId2"/>
              </a:rPr>
              <a:t>/</a:t>
            </a:r>
            <a:r>
              <a:rPr lang="de-DE" sz="2600" dirty="0" smtClean="0"/>
              <a:t> </a:t>
            </a:r>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1</a:t>
            </a:fld>
            <a:endParaRPr lang="de-DE"/>
          </a:p>
        </p:txBody>
      </p:sp>
    </p:spTree>
    <p:extLst>
      <p:ext uri="{BB962C8B-B14F-4D97-AF65-F5344CB8AC3E}">
        <p14:creationId xmlns:p14="http://schemas.microsoft.com/office/powerpoint/2010/main" val="1231443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Inhaltsplatzhalter 3" descr="Text">
            <a:extLst>
              <a:ext uri="{FF2B5EF4-FFF2-40B4-BE49-F238E27FC236}">
                <a16:creationId xmlns:a16="http://schemas.microsoft.com/office/drawing/2014/main" id="{0C9105D3-FF85-6A43-933B-54BFB59C4513}"/>
              </a:ext>
              <a:ext uri="{C183D7F6-B498-43B3-948B-1728B52AA6E4}">
                <adec:decorative xmlns:adec="http://schemas.microsoft.com/office/drawing/2017/decorative" xmlns="" val="0"/>
              </a:ext>
            </a:extLst>
          </p:cNvPr>
          <p:cNvSpPr>
            <a:spLocks noGrp="1"/>
          </p:cNvSpPr>
          <p:nvPr>
            <p:ph sz="half" idx="2"/>
          </p:nvPr>
        </p:nvSpPr>
        <p:spPr>
          <a:xfrm>
            <a:off x="3802063" y="1774824"/>
            <a:ext cx="5162550" cy="4246464"/>
          </a:xfrm>
          <a:ln/>
        </p:spPr>
        <p:style>
          <a:lnRef idx="2">
            <a:schemeClr val="accent1"/>
          </a:lnRef>
          <a:fillRef idx="1">
            <a:schemeClr val="lt1"/>
          </a:fillRef>
          <a:effectRef idx="0">
            <a:schemeClr val="accent1"/>
          </a:effectRef>
          <a:fontRef idx="minor">
            <a:schemeClr val="dk1"/>
          </a:fontRef>
        </p:style>
        <p:txBody>
          <a:bodyPr anchor="b">
            <a:normAutofit/>
          </a:bodyPr>
          <a:lstStyle/>
          <a:p>
            <a:pPr marL="0" indent="0" algn="ctr">
              <a:buNone/>
            </a:pPr>
            <a:r>
              <a:rPr lang="de-DE" sz="2800" dirty="0" smtClean="0">
                <a:latin typeface="Arial" panose="020B0604020202020204" pitchFamily="34" charset="0"/>
                <a:cs typeface="Arial" panose="020B0604020202020204" pitchFamily="34" charset="0"/>
              </a:rPr>
              <a:t>2.</a:t>
            </a:r>
          </a:p>
          <a:p>
            <a:pPr marL="0" indent="0" algn="ctr">
              <a:buNone/>
            </a:pPr>
            <a:r>
              <a:rPr lang="de-DE" sz="3200" dirty="0" smtClean="0">
                <a:latin typeface="Arial" panose="020B0604020202020204" pitchFamily="34" charset="0"/>
                <a:cs typeface="Arial" panose="020B0604020202020204" pitchFamily="34" charset="0"/>
              </a:rPr>
              <a:t>Wirtschaftliche </a:t>
            </a:r>
            <a:r>
              <a:rPr lang="de-DE" sz="3200" dirty="0">
                <a:latin typeface="Arial" panose="020B0604020202020204" pitchFamily="34" charset="0"/>
                <a:cs typeface="Arial" panose="020B0604020202020204" pitchFamily="34" charset="0"/>
              </a:rPr>
              <a:t>Effizienz und soziale Gleichheit: ein ewiger Widerspruch? </a:t>
            </a:r>
            <a:r>
              <a:rPr lang="de-DE" sz="3200" dirty="0" smtClean="0">
                <a:latin typeface="Arial" panose="020B0604020202020204" pitchFamily="34" charset="0"/>
                <a:cs typeface="Arial" panose="020B0604020202020204" pitchFamily="34" charset="0"/>
              </a:rPr>
              <a:t/>
            </a:r>
            <a:br>
              <a:rPr lang="de-DE" sz="3200" dirty="0" smtClean="0">
                <a:latin typeface="Arial" panose="020B0604020202020204" pitchFamily="34" charset="0"/>
                <a:cs typeface="Arial" panose="020B0604020202020204" pitchFamily="34" charset="0"/>
              </a:rPr>
            </a:br>
            <a:r>
              <a:rPr lang="de-DE" sz="3200" dirty="0" smtClean="0">
                <a:latin typeface="Arial" panose="020B0604020202020204" pitchFamily="34" charset="0"/>
                <a:cs typeface="Arial" panose="020B0604020202020204" pitchFamily="34" charset="0"/>
              </a:rPr>
              <a:t>Ein </a:t>
            </a:r>
            <a:r>
              <a:rPr lang="de-DE" sz="3200" dirty="0">
                <a:latin typeface="Arial" panose="020B0604020202020204" pitchFamily="34" charset="0"/>
                <a:cs typeface="Arial" panose="020B0604020202020204" pitchFamily="34" charset="0"/>
              </a:rPr>
              <a:t>exemplarischer Blick auf Deutschland und die USA </a:t>
            </a:r>
            <a:endParaRPr lang="de-DE" sz="3200" dirty="0" smtClean="0">
              <a:latin typeface="Arial" panose="020B0604020202020204" pitchFamily="34" charset="0"/>
              <a:cs typeface="Arial" panose="020B0604020202020204" pitchFamily="34" charset="0"/>
            </a:endParaRPr>
          </a:p>
          <a:p>
            <a:pPr marL="0" indent="0" algn="ctr">
              <a:buNone/>
            </a:pPr>
            <a:r>
              <a:rPr lang="de-DE" sz="2400" dirty="0">
                <a:latin typeface="Arial" panose="020B0604020202020204" pitchFamily="34" charset="0"/>
                <a:cs typeface="Arial" panose="020B0604020202020204" pitchFamily="34" charset="0"/>
              </a:rPr>
              <a:t>Prof</a:t>
            </a:r>
            <a:r>
              <a:rPr lang="de-DE" sz="2400" dirty="0">
                <a:latin typeface="Arial" panose="020B0604020202020204" pitchFamily="34" charset="0"/>
                <a:cs typeface="Arial" panose="020B0604020202020204" pitchFamily="34" charset="0"/>
              </a:rPr>
              <a:t>. Dr. Till van </a:t>
            </a:r>
            <a:r>
              <a:rPr lang="de-DE" sz="2400" dirty="0" err="1">
                <a:latin typeface="Arial" panose="020B0604020202020204" pitchFamily="34" charset="0"/>
                <a:cs typeface="Arial" panose="020B0604020202020204" pitchFamily="34" charset="0"/>
              </a:rPr>
              <a:t>Treeck</a:t>
            </a:r>
            <a:endParaRPr lang="de-DE" sz="2400" dirty="0">
              <a:latin typeface="Arial" panose="020B0604020202020204" pitchFamily="34" charset="0"/>
              <a:cs typeface="Arial" panose="020B0604020202020204" pitchFamily="34" charset="0"/>
            </a:endParaRPr>
          </a:p>
        </p:txBody>
      </p:sp>
      <p:sp>
        <p:nvSpPr>
          <p:cNvPr id="14342" name="Titel 1" descr="Kopfzeile - Headline">
            <a:extLst>
              <a:ext uri="{FF2B5EF4-FFF2-40B4-BE49-F238E27FC236}">
                <a16:creationId xmlns:a16="http://schemas.microsoft.com/office/drawing/2014/main" id="{F079748D-48DF-834A-9707-F2A973D3D3A6}"/>
              </a:ext>
            </a:extLst>
          </p:cNvPr>
          <p:cNvSpPr>
            <a:spLocks noGrp="1"/>
          </p:cNvSpPr>
          <p:nvPr>
            <p:ph type="title"/>
          </p:nvPr>
        </p:nvSpPr>
        <p:spPr/>
        <p:txBody>
          <a:bodyPr/>
          <a:lstStyle/>
          <a:p>
            <a:r>
              <a:rPr lang="de-DE" altLang="de-DE" dirty="0" smtClean="0">
                <a:ea typeface="ヒラギノ角ゴ Pro W3" panose="020B0300000000000000" pitchFamily="34" charset="-128"/>
                <a:cs typeface="Arial" panose="020B0604020202020204" pitchFamily="34" charset="0"/>
              </a:rPr>
              <a:t>Workshop II: Vorstellung der Themen </a:t>
            </a:r>
            <a:endParaRPr lang="de-DE" altLang="de-DE" dirty="0">
              <a:ea typeface="ヒラギノ角ゴ Pro W3" panose="020B0300000000000000" pitchFamily="34" charset="-128"/>
              <a:cs typeface="Arial" panose="020B0604020202020204" pitchFamily="34" charset="0"/>
            </a:endParaRPr>
          </a:p>
        </p:txBody>
      </p:sp>
      <p:pic>
        <p:nvPicPr>
          <p:cNvPr id="5" name="Inhaltsplatzhalt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65187" y="2583216"/>
            <a:ext cx="3428909" cy="1925903"/>
          </a:xfrm>
        </p:spPr>
      </p:pic>
      <p:sp>
        <p:nvSpPr>
          <p:cNvPr id="3" name="Datumsplatzhalter 2">
            <a:extLst>
              <a:ext uri="{FF2B5EF4-FFF2-40B4-BE49-F238E27FC236}">
                <a16:creationId xmlns:a16="http://schemas.microsoft.com/office/drawing/2014/main" id="{EF90DEC0-F361-4354-9938-C486D421AD55}"/>
              </a:ext>
            </a:extLst>
          </p:cNvPr>
          <p:cNvSpPr>
            <a:spLocks noGrp="1"/>
          </p:cNvSpPr>
          <p:nvPr>
            <p:ph type="dt" sz="half" idx="13"/>
          </p:nvPr>
        </p:nvSpPr>
        <p:spPr/>
        <p:txBody>
          <a:bodyPr/>
          <a:lstStyle/>
          <a:p>
            <a:pPr>
              <a:defRPr/>
            </a:pPr>
            <a:fld id="{70684CE6-8E44-4936-99E5-6D5F99EE0615}" type="datetime1">
              <a:rPr lang="de-DE" smtClean="0"/>
              <a:t>31.07.2019</a:t>
            </a:fld>
            <a:endParaRPr lang="de-DE"/>
          </a:p>
        </p:txBody>
      </p:sp>
      <p:sp>
        <p:nvSpPr>
          <p:cNvPr id="4" name="Fußzeilenplatzhalter 3">
            <a:extLst>
              <a:ext uri="{FF2B5EF4-FFF2-40B4-BE49-F238E27FC236}">
                <a16:creationId xmlns:a16="http://schemas.microsoft.com/office/drawing/2014/main" id="{38214EF4-56A4-408B-ACC1-FB59CAA7E668}"/>
              </a:ext>
            </a:extLst>
          </p:cNvPr>
          <p:cNvSpPr>
            <a:spLocks noGrp="1"/>
          </p:cNvSpPr>
          <p:nvPr>
            <p:ph type="ftr" sz="quarter" idx="14"/>
          </p:nvPr>
        </p:nvSpPr>
        <p:spPr/>
        <p:txBody>
          <a:bodyPr/>
          <a:lstStyle/>
          <a:p>
            <a:pPr>
              <a:defRPr/>
            </a:pPr>
            <a:r>
              <a:rPr lang="de-DE"/>
              <a:t>www.uni-due.de</a:t>
            </a:r>
          </a:p>
        </p:txBody>
      </p:sp>
    </p:spTree>
    <p:extLst>
      <p:ext uri="{BB962C8B-B14F-4D97-AF65-F5344CB8AC3E}">
        <p14:creationId xmlns:p14="http://schemas.microsoft.com/office/powerpoint/2010/main" val="4238808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Inhaltsplatzhalter 3" descr="Text">
            <a:extLst>
              <a:ext uri="{FF2B5EF4-FFF2-40B4-BE49-F238E27FC236}">
                <a16:creationId xmlns:a16="http://schemas.microsoft.com/office/drawing/2014/main" id="{0C9105D3-FF85-6A43-933B-54BFB59C4513}"/>
              </a:ext>
              <a:ext uri="{C183D7F6-B498-43B3-948B-1728B52AA6E4}">
                <adec:decorative xmlns:adec="http://schemas.microsoft.com/office/drawing/2017/decorative" xmlns="" val="0"/>
              </a:ext>
            </a:extLst>
          </p:cNvPr>
          <p:cNvSpPr>
            <a:spLocks noGrp="1"/>
          </p:cNvSpPr>
          <p:nvPr>
            <p:ph sz="half" idx="2"/>
          </p:nvPr>
        </p:nvSpPr>
        <p:spPr>
          <a:xfrm>
            <a:off x="3802063" y="1774825"/>
            <a:ext cx="5162550" cy="3240088"/>
          </a:xfrm>
          <a:ln/>
        </p:spPr>
        <p:style>
          <a:lnRef idx="2">
            <a:schemeClr val="accent1"/>
          </a:lnRef>
          <a:fillRef idx="1">
            <a:schemeClr val="lt1"/>
          </a:fillRef>
          <a:effectRef idx="0">
            <a:schemeClr val="accent1"/>
          </a:effectRef>
          <a:fontRef idx="minor">
            <a:schemeClr val="dk1"/>
          </a:fontRef>
        </p:style>
        <p:txBody>
          <a:bodyPr anchor="b"/>
          <a:lstStyle/>
          <a:p>
            <a:pPr marL="0" indent="0" algn="ctr">
              <a:buNone/>
            </a:pPr>
            <a:r>
              <a:rPr lang="en-US" sz="3200" dirty="0" smtClean="0">
                <a:latin typeface="Arial" panose="020B0604020202020204" pitchFamily="34" charset="0"/>
                <a:cs typeface="Arial" panose="020B0604020202020204" pitchFamily="34" charset="0"/>
              </a:rPr>
              <a:t>3. </a:t>
            </a:r>
          </a:p>
          <a:p>
            <a:pPr marL="0" indent="0" algn="ctr">
              <a:buNone/>
            </a:pPr>
            <a:r>
              <a:rPr lang="de-DE" sz="3200" dirty="0" smtClean="0">
                <a:latin typeface="Arial" panose="020B0604020202020204" pitchFamily="34" charset="0"/>
                <a:cs typeface="Arial" panose="020B0604020202020204" pitchFamily="34" charset="0"/>
              </a:rPr>
              <a:t>Digitalisierung </a:t>
            </a:r>
            <a:r>
              <a:rPr lang="de-DE" sz="3200" dirty="0">
                <a:latin typeface="Arial" panose="020B0604020202020204" pitchFamily="34" charset="0"/>
                <a:cs typeface="Arial" panose="020B0604020202020204" pitchFamily="34" charset="0"/>
              </a:rPr>
              <a:t>in der Schule. </a:t>
            </a:r>
            <a:r>
              <a:rPr lang="de-DE" sz="3200" dirty="0" smtClean="0">
                <a:latin typeface="Arial" panose="020B0604020202020204" pitchFamily="34" charset="0"/>
                <a:cs typeface="Arial" panose="020B0604020202020204" pitchFamily="34" charset="0"/>
              </a:rPr>
              <a:t/>
            </a:r>
            <a:br>
              <a:rPr lang="de-DE" sz="3200" dirty="0" smtClean="0">
                <a:latin typeface="Arial" panose="020B0604020202020204" pitchFamily="34" charset="0"/>
                <a:cs typeface="Arial" panose="020B0604020202020204" pitchFamily="34" charset="0"/>
              </a:rPr>
            </a:br>
            <a:r>
              <a:rPr lang="de-DE" sz="3200" dirty="0" smtClean="0">
                <a:latin typeface="Arial" panose="020B0604020202020204" pitchFamily="34" charset="0"/>
                <a:cs typeface="Arial" panose="020B0604020202020204" pitchFamily="34" charset="0"/>
              </a:rPr>
              <a:t>Top </a:t>
            </a:r>
            <a:r>
              <a:rPr lang="de-DE" sz="3200" dirty="0">
                <a:latin typeface="Arial" panose="020B0604020202020204" pitchFamily="34" charset="0"/>
                <a:cs typeface="Arial" panose="020B0604020202020204" pitchFamily="34" charset="0"/>
              </a:rPr>
              <a:t>oder Flop? </a:t>
            </a:r>
            <a:endParaRPr lang="de-DE" sz="3200" dirty="0" smtClean="0">
              <a:latin typeface="Arial" panose="020B0604020202020204" pitchFamily="34" charset="0"/>
              <a:cs typeface="Arial" panose="020B0604020202020204" pitchFamily="34" charset="0"/>
            </a:endParaRPr>
          </a:p>
          <a:p>
            <a:pPr marL="0" indent="0" algn="ctr">
              <a:buNone/>
            </a:pPr>
            <a:r>
              <a:rPr lang="de-DE" sz="2400" dirty="0">
                <a:latin typeface="Arial" panose="020B0604020202020204" pitchFamily="34" charset="0"/>
                <a:cs typeface="Arial" panose="020B0604020202020204" pitchFamily="34" charset="0"/>
              </a:rPr>
              <a:t>Sandra Plümer</a:t>
            </a:r>
            <a:endParaRPr lang="de-DE" sz="2400" dirty="0">
              <a:latin typeface="Arial" panose="020B0604020202020204" pitchFamily="34" charset="0"/>
              <a:cs typeface="Arial" panose="020B0604020202020204" pitchFamily="34" charset="0"/>
            </a:endParaRPr>
          </a:p>
        </p:txBody>
      </p:sp>
      <p:sp>
        <p:nvSpPr>
          <p:cNvPr id="14342" name="Titel 1" descr="Kopfzeile - Headline">
            <a:extLst>
              <a:ext uri="{FF2B5EF4-FFF2-40B4-BE49-F238E27FC236}">
                <a16:creationId xmlns:a16="http://schemas.microsoft.com/office/drawing/2014/main" id="{F079748D-48DF-834A-9707-F2A973D3D3A6}"/>
              </a:ext>
            </a:extLst>
          </p:cNvPr>
          <p:cNvSpPr>
            <a:spLocks noGrp="1"/>
          </p:cNvSpPr>
          <p:nvPr>
            <p:ph type="title"/>
          </p:nvPr>
        </p:nvSpPr>
        <p:spPr/>
        <p:txBody>
          <a:bodyPr/>
          <a:lstStyle/>
          <a:p>
            <a:r>
              <a:rPr lang="de-DE" altLang="de-DE" dirty="0" smtClean="0">
                <a:ea typeface="ヒラギノ角ゴ Pro W3" panose="020B0300000000000000" pitchFamily="34" charset="-128"/>
                <a:cs typeface="Arial" panose="020B0604020202020204" pitchFamily="34" charset="0"/>
              </a:rPr>
              <a:t>Workshop II: Vorstellung der Themen </a:t>
            </a:r>
            <a:endParaRPr lang="de-DE" altLang="de-DE" dirty="0">
              <a:ea typeface="ヒラギノ角ゴ Pro W3" panose="020B0300000000000000" pitchFamily="34" charset="-128"/>
              <a:cs typeface="Arial" panose="020B0604020202020204" pitchFamily="34" charset="0"/>
            </a:endParaRPr>
          </a:p>
        </p:txBody>
      </p:sp>
      <p:pic>
        <p:nvPicPr>
          <p:cNvPr id="5" name="Inhaltsplatzhalt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65187" y="1922537"/>
            <a:ext cx="3014515" cy="3014515"/>
          </a:xfrm>
        </p:spPr>
      </p:pic>
      <p:sp>
        <p:nvSpPr>
          <p:cNvPr id="3" name="Datumsplatzhalter 2">
            <a:extLst>
              <a:ext uri="{FF2B5EF4-FFF2-40B4-BE49-F238E27FC236}">
                <a16:creationId xmlns:a16="http://schemas.microsoft.com/office/drawing/2014/main" id="{EF90DEC0-F361-4354-9938-C486D421AD55}"/>
              </a:ext>
            </a:extLst>
          </p:cNvPr>
          <p:cNvSpPr>
            <a:spLocks noGrp="1"/>
          </p:cNvSpPr>
          <p:nvPr>
            <p:ph type="dt" sz="half" idx="13"/>
          </p:nvPr>
        </p:nvSpPr>
        <p:spPr/>
        <p:txBody>
          <a:bodyPr/>
          <a:lstStyle/>
          <a:p>
            <a:pPr>
              <a:defRPr/>
            </a:pPr>
            <a:fld id="{70684CE6-8E44-4936-99E5-6D5F99EE0615}" type="datetime1">
              <a:rPr lang="de-DE" smtClean="0"/>
              <a:t>31.07.2019</a:t>
            </a:fld>
            <a:endParaRPr lang="de-DE"/>
          </a:p>
        </p:txBody>
      </p:sp>
      <p:sp>
        <p:nvSpPr>
          <p:cNvPr id="4" name="Fußzeilenplatzhalter 3">
            <a:extLst>
              <a:ext uri="{FF2B5EF4-FFF2-40B4-BE49-F238E27FC236}">
                <a16:creationId xmlns:a16="http://schemas.microsoft.com/office/drawing/2014/main" id="{38214EF4-56A4-408B-ACC1-FB59CAA7E668}"/>
              </a:ext>
            </a:extLst>
          </p:cNvPr>
          <p:cNvSpPr>
            <a:spLocks noGrp="1"/>
          </p:cNvSpPr>
          <p:nvPr>
            <p:ph type="ftr" sz="quarter" idx="14"/>
          </p:nvPr>
        </p:nvSpPr>
        <p:spPr/>
        <p:txBody>
          <a:bodyPr/>
          <a:lstStyle/>
          <a:p>
            <a:pPr>
              <a:defRPr/>
            </a:pPr>
            <a:r>
              <a:rPr lang="de-DE"/>
              <a:t>www.uni-due.de</a:t>
            </a:r>
          </a:p>
        </p:txBody>
      </p:sp>
    </p:spTree>
    <p:extLst>
      <p:ext uri="{BB962C8B-B14F-4D97-AF65-F5344CB8AC3E}">
        <p14:creationId xmlns:p14="http://schemas.microsoft.com/office/powerpoint/2010/main" val="3233666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Inhaltsplatzhalter 3" descr="Text">
            <a:extLst>
              <a:ext uri="{FF2B5EF4-FFF2-40B4-BE49-F238E27FC236}">
                <a16:creationId xmlns:a16="http://schemas.microsoft.com/office/drawing/2014/main" id="{0C9105D3-FF85-6A43-933B-54BFB59C4513}"/>
              </a:ext>
              <a:ext uri="{C183D7F6-B498-43B3-948B-1728B52AA6E4}">
                <adec:decorative xmlns:adec="http://schemas.microsoft.com/office/drawing/2017/decorative" xmlns="" val="0"/>
              </a:ext>
            </a:extLst>
          </p:cNvPr>
          <p:cNvSpPr>
            <a:spLocks noGrp="1"/>
          </p:cNvSpPr>
          <p:nvPr>
            <p:ph sz="half" idx="2"/>
          </p:nvPr>
        </p:nvSpPr>
        <p:spPr>
          <a:xfrm>
            <a:off x="3802063" y="1774825"/>
            <a:ext cx="5162550" cy="3240088"/>
          </a:xfrm>
          <a:ln/>
        </p:spPr>
        <p:style>
          <a:lnRef idx="2">
            <a:schemeClr val="accent1"/>
          </a:lnRef>
          <a:fillRef idx="1">
            <a:schemeClr val="lt1"/>
          </a:fillRef>
          <a:effectRef idx="0">
            <a:schemeClr val="accent1"/>
          </a:effectRef>
          <a:fontRef idx="minor">
            <a:schemeClr val="dk1"/>
          </a:fontRef>
        </p:style>
        <p:txBody>
          <a:bodyPr anchor="b"/>
          <a:lstStyle/>
          <a:p>
            <a:pPr marL="0" indent="0" algn="ctr">
              <a:buNone/>
            </a:pPr>
            <a:r>
              <a:rPr lang="en-US" sz="3200" dirty="0" smtClean="0">
                <a:latin typeface="Arial" panose="020B0604020202020204" pitchFamily="34" charset="0"/>
                <a:cs typeface="Arial" panose="020B0604020202020204" pitchFamily="34" charset="0"/>
              </a:rPr>
              <a:t>4. </a:t>
            </a:r>
          </a:p>
          <a:p>
            <a:pPr marL="0" indent="0" algn="ctr">
              <a:buNone/>
            </a:pPr>
            <a:r>
              <a:rPr lang="en-US" sz="3200" dirty="0" smtClean="0">
                <a:latin typeface="Arial" panose="020B0604020202020204" pitchFamily="34" charset="0"/>
                <a:cs typeface="Arial" panose="020B0604020202020204" pitchFamily="34" charset="0"/>
              </a:rPr>
              <a:t>Yes </a:t>
            </a:r>
            <a:r>
              <a:rPr lang="en-US" sz="3200" dirty="0">
                <a:latin typeface="Arial" panose="020B0604020202020204" pitchFamily="34" charset="0"/>
                <a:cs typeface="Arial" panose="020B0604020202020204" pitchFamily="34" charset="0"/>
              </a:rPr>
              <a:t>or No? Stay or Go? </a:t>
            </a:r>
            <a:br>
              <a:rPr lang="en-US" sz="3200" dirty="0">
                <a:latin typeface="Arial" panose="020B0604020202020204" pitchFamily="34" charset="0"/>
                <a:cs typeface="Arial" panose="020B0604020202020204" pitchFamily="34" charset="0"/>
              </a:rPr>
            </a:br>
            <a:r>
              <a:rPr lang="de-DE" sz="3200" dirty="0" smtClean="0">
                <a:latin typeface="Arial" panose="020B0604020202020204" pitchFamily="34" charset="0"/>
                <a:cs typeface="Arial" panose="020B0604020202020204" pitchFamily="34" charset="0"/>
              </a:rPr>
              <a:t>Europa und </a:t>
            </a:r>
            <a:r>
              <a:rPr lang="de-DE" sz="3200" dirty="0">
                <a:latin typeface="Arial" panose="020B0604020202020204" pitchFamily="34" charset="0"/>
                <a:cs typeface="Arial" panose="020B0604020202020204" pitchFamily="34" charset="0"/>
              </a:rPr>
              <a:t>der </a:t>
            </a:r>
            <a:r>
              <a:rPr lang="de-DE" sz="3200" dirty="0" err="1">
                <a:latin typeface="Arial" panose="020B0604020202020204" pitchFamily="34" charset="0"/>
                <a:cs typeface="Arial" panose="020B0604020202020204" pitchFamily="34" charset="0"/>
              </a:rPr>
              <a:t>Brexit</a:t>
            </a:r>
            <a:r>
              <a:rPr lang="de-DE" sz="3200" dirty="0">
                <a:latin typeface="Arial" panose="020B0604020202020204" pitchFamily="34" charset="0"/>
                <a:cs typeface="Arial" panose="020B0604020202020204" pitchFamily="34" charset="0"/>
              </a:rPr>
              <a:t> </a:t>
            </a:r>
            <a:endParaRPr lang="de-DE" sz="3200" dirty="0" smtClean="0">
              <a:latin typeface="Arial" panose="020B0604020202020204" pitchFamily="34" charset="0"/>
              <a:cs typeface="Arial" panose="020B0604020202020204" pitchFamily="34" charset="0"/>
            </a:endParaRPr>
          </a:p>
          <a:p>
            <a:pPr marL="0" indent="0" algn="ctr">
              <a:buNone/>
            </a:pPr>
            <a:r>
              <a:rPr lang="de-DE" sz="2400" dirty="0">
                <a:latin typeface="Arial" panose="020B0604020202020204" pitchFamily="34" charset="0"/>
                <a:cs typeface="Arial" panose="020B0604020202020204" pitchFamily="34" charset="0"/>
              </a:rPr>
              <a:t>Dr</a:t>
            </a:r>
            <a:r>
              <a:rPr lang="de-DE" sz="2400" dirty="0">
                <a:latin typeface="Arial" panose="020B0604020202020204" pitchFamily="34" charset="0"/>
                <a:cs typeface="Arial" panose="020B0604020202020204" pitchFamily="34" charset="0"/>
              </a:rPr>
              <a:t>. Oliver </a:t>
            </a:r>
            <a:r>
              <a:rPr lang="de-DE" sz="2400" dirty="0">
                <a:latin typeface="Arial" panose="020B0604020202020204" pitchFamily="34" charset="0"/>
                <a:cs typeface="Arial" panose="020B0604020202020204" pitchFamily="34" charset="0"/>
              </a:rPr>
              <a:t>Schwarz</a:t>
            </a:r>
            <a:endParaRPr lang="de-DE" sz="2400" dirty="0">
              <a:latin typeface="Arial" panose="020B0604020202020204" pitchFamily="34" charset="0"/>
              <a:cs typeface="Arial" panose="020B0604020202020204" pitchFamily="34" charset="0"/>
            </a:endParaRPr>
          </a:p>
        </p:txBody>
      </p:sp>
      <p:sp>
        <p:nvSpPr>
          <p:cNvPr id="14342" name="Titel 1" descr="Kopfzeile - Headline">
            <a:extLst>
              <a:ext uri="{FF2B5EF4-FFF2-40B4-BE49-F238E27FC236}">
                <a16:creationId xmlns:a16="http://schemas.microsoft.com/office/drawing/2014/main" id="{F079748D-48DF-834A-9707-F2A973D3D3A6}"/>
              </a:ext>
            </a:extLst>
          </p:cNvPr>
          <p:cNvSpPr>
            <a:spLocks noGrp="1"/>
          </p:cNvSpPr>
          <p:nvPr>
            <p:ph type="title"/>
          </p:nvPr>
        </p:nvSpPr>
        <p:spPr/>
        <p:txBody>
          <a:bodyPr/>
          <a:lstStyle/>
          <a:p>
            <a:r>
              <a:rPr lang="de-DE" altLang="de-DE" dirty="0" smtClean="0">
                <a:ea typeface="ヒラギノ角ゴ Pro W3" panose="020B0300000000000000" pitchFamily="34" charset="-128"/>
                <a:cs typeface="Arial" panose="020B0604020202020204" pitchFamily="34" charset="0"/>
              </a:rPr>
              <a:t>Workshop II: Vorstellung der Themen </a:t>
            </a:r>
            <a:endParaRPr lang="de-DE" altLang="de-DE" dirty="0">
              <a:ea typeface="ヒラギノ角ゴ Pro W3" panose="020B0300000000000000" pitchFamily="34" charset="-128"/>
              <a:cs typeface="Arial" panose="020B0604020202020204" pitchFamily="34" charset="0"/>
            </a:endParaRPr>
          </a:p>
        </p:txBody>
      </p:sp>
      <p:pic>
        <p:nvPicPr>
          <p:cNvPr id="5" name="Inhaltsplatzhalt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65187" y="1922537"/>
            <a:ext cx="3014515" cy="3014515"/>
          </a:xfrm>
        </p:spPr>
      </p:pic>
      <p:sp>
        <p:nvSpPr>
          <p:cNvPr id="3" name="Datumsplatzhalter 2">
            <a:extLst>
              <a:ext uri="{FF2B5EF4-FFF2-40B4-BE49-F238E27FC236}">
                <a16:creationId xmlns:a16="http://schemas.microsoft.com/office/drawing/2014/main" id="{EF90DEC0-F361-4354-9938-C486D421AD55}"/>
              </a:ext>
            </a:extLst>
          </p:cNvPr>
          <p:cNvSpPr>
            <a:spLocks noGrp="1"/>
          </p:cNvSpPr>
          <p:nvPr>
            <p:ph type="dt" sz="half" idx="13"/>
          </p:nvPr>
        </p:nvSpPr>
        <p:spPr/>
        <p:txBody>
          <a:bodyPr/>
          <a:lstStyle/>
          <a:p>
            <a:pPr>
              <a:defRPr/>
            </a:pPr>
            <a:fld id="{70684CE6-8E44-4936-99E5-6D5F99EE0615}" type="datetime1">
              <a:rPr lang="de-DE" smtClean="0"/>
              <a:t>31.07.2019</a:t>
            </a:fld>
            <a:endParaRPr lang="de-DE"/>
          </a:p>
        </p:txBody>
      </p:sp>
      <p:sp>
        <p:nvSpPr>
          <p:cNvPr id="4" name="Fußzeilenplatzhalter 3">
            <a:extLst>
              <a:ext uri="{FF2B5EF4-FFF2-40B4-BE49-F238E27FC236}">
                <a16:creationId xmlns:a16="http://schemas.microsoft.com/office/drawing/2014/main" id="{38214EF4-56A4-408B-ACC1-FB59CAA7E668}"/>
              </a:ext>
            </a:extLst>
          </p:cNvPr>
          <p:cNvSpPr>
            <a:spLocks noGrp="1"/>
          </p:cNvSpPr>
          <p:nvPr>
            <p:ph type="ftr" sz="quarter" idx="14"/>
          </p:nvPr>
        </p:nvSpPr>
        <p:spPr/>
        <p:txBody>
          <a:bodyPr/>
          <a:lstStyle/>
          <a:p>
            <a:pPr>
              <a:defRPr/>
            </a:pPr>
            <a:r>
              <a:rPr lang="de-DE"/>
              <a:t>www.uni-due.de</a:t>
            </a:r>
          </a:p>
        </p:txBody>
      </p:sp>
    </p:spTree>
    <p:extLst>
      <p:ext uri="{BB962C8B-B14F-4D97-AF65-F5344CB8AC3E}">
        <p14:creationId xmlns:p14="http://schemas.microsoft.com/office/powerpoint/2010/main" val="3642919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Inhaltsplatzhalter 3" descr="Text">
            <a:extLst>
              <a:ext uri="{FF2B5EF4-FFF2-40B4-BE49-F238E27FC236}">
                <a16:creationId xmlns:a16="http://schemas.microsoft.com/office/drawing/2014/main" id="{0C9105D3-FF85-6A43-933B-54BFB59C4513}"/>
              </a:ext>
              <a:ext uri="{C183D7F6-B498-43B3-948B-1728B52AA6E4}">
                <adec:decorative xmlns:adec="http://schemas.microsoft.com/office/drawing/2017/decorative" xmlns="" val="0"/>
              </a:ext>
            </a:extLst>
          </p:cNvPr>
          <p:cNvSpPr>
            <a:spLocks noGrp="1"/>
          </p:cNvSpPr>
          <p:nvPr>
            <p:ph sz="half" idx="2"/>
          </p:nvPr>
        </p:nvSpPr>
        <p:spPr>
          <a:xfrm>
            <a:off x="3802063" y="1774825"/>
            <a:ext cx="5162550" cy="3240088"/>
          </a:xfrm>
          <a:ln/>
        </p:spPr>
        <p:style>
          <a:lnRef idx="2">
            <a:schemeClr val="accent1"/>
          </a:lnRef>
          <a:fillRef idx="1">
            <a:schemeClr val="lt1"/>
          </a:fillRef>
          <a:effectRef idx="0">
            <a:schemeClr val="accent1"/>
          </a:effectRef>
          <a:fontRef idx="minor">
            <a:schemeClr val="dk1"/>
          </a:fontRef>
        </p:style>
        <p:txBody>
          <a:bodyPr anchor="b">
            <a:normAutofit lnSpcReduction="10000"/>
          </a:bodyPr>
          <a:lstStyle/>
          <a:p>
            <a:pPr marL="0" indent="0" algn="ctr">
              <a:buNone/>
            </a:pPr>
            <a:r>
              <a:rPr lang="de-DE" sz="3200" dirty="0" smtClean="0">
                <a:latin typeface="Arial" panose="020B0604020202020204" pitchFamily="34" charset="0"/>
                <a:cs typeface="Arial" panose="020B0604020202020204" pitchFamily="34" charset="0"/>
              </a:rPr>
              <a:t>5. </a:t>
            </a:r>
          </a:p>
          <a:p>
            <a:pPr marL="0" indent="0" algn="ctr">
              <a:buNone/>
            </a:pPr>
            <a:r>
              <a:rPr lang="de-DE" sz="3200" dirty="0" smtClean="0">
                <a:latin typeface="Arial" panose="020B0604020202020204" pitchFamily="34" charset="0"/>
                <a:cs typeface="Arial" panose="020B0604020202020204" pitchFamily="34" charset="0"/>
              </a:rPr>
              <a:t>Migration </a:t>
            </a:r>
            <a:r>
              <a:rPr lang="de-DE" sz="3200" dirty="0">
                <a:latin typeface="Arial" panose="020B0604020202020204" pitchFamily="34" charset="0"/>
                <a:cs typeface="Arial" panose="020B0604020202020204" pitchFamily="34" charset="0"/>
              </a:rPr>
              <a:t>und </a:t>
            </a:r>
            <a:r>
              <a:rPr lang="de-DE" sz="3200" dirty="0" smtClean="0">
                <a:latin typeface="Arial" panose="020B0604020202020204" pitchFamily="34" charset="0"/>
                <a:cs typeface="Arial" panose="020B0604020202020204" pitchFamily="34" charset="0"/>
              </a:rPr>
              <a:t>Politik. </a:t>
            </a:r>
            <a:br>
              <a:rPr lang="de-DE" sz="3200" dirty="0" smtClean="0">
                <a:latin typeface="Arial" panose="020B0604020202020204" pitchFamily="34" charset="0"/>
                <a:cs typeface="Arial" panose="020B0604020202020204" pitchFamily="34" charset="0"/>
              </a:rPr>
            </a:br>
            <a:r>
              <a:rPr lang="de-DE" sz="3200" dirty="0" smtClean="0">
                <a:latin typeface="Arial" panose="020B0604020202020204" pitchFamily="34" charset="0"/>
                <a:cs typeface="Arial" panose="020B0604020202020204" pitchFamily="34" charset="0"/>
              </a:rPr>
              <a:t>Welchen </a:t>
            </a:r>
            <a:r>
              <a:rPr lang="de-DE" sz="3200" dirty="0">
                <a:latin typeface="Arial" panose="020B0604020202020204" pitchFamily="34" charset="0"/>
                <a:cs typeface="Arial" panose="020B0604020202020204" pitchFamily="34" charset="0"/>
              </a:rPr>
              <a:t>Einfluss hat internationale Migration auf politische Einstellungen in Deutschland? </a:t>
            </a:r>
            <a:endParaRPr lang="de-DE" sz="3200" dirty="0" smtClean="0">
              <a:latin typeface="Arial" panose="020B0604020202020204" pitchFamily="34" charset="0"/>
              <a:cs typeface="Arial" panose="020B0604020202020204" pitchFamily="34" charset="0"/>
            </a:endParaRPr>
          </a:p>
          <a:p>
            <a:pPr marL="0" indent="0" algn="ctr">
              <a:buNone/>
            </a:pPr>
            <a:r>
              <a:rPr lang="de-DE" sz="2400" dirty="0" err="1">
                <a:latin typeface="Arial" panose="020B0604020202020204" pitchFamily="34" charset="0"/>
                <a:cs typeface="Arial" panose="020B0604020202020204" pitchFamily="34" charset="0"/>
              </a:rPr>
              <a:t>Hayfat</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Hamidou</a:t>
            </a:r>
            <a:endParaRPr lang="de-DE" sz="2400" dirty="0">
              <a:latin typeface="Arial" panose="020B0604020202020204" pitchFamily="34" charset="0"/>
              <a:cs typeface="Arial" panose="020B0604020202020204" pitchFamily="34" charset="0"/>
            </a:endParaRPr>
          </a:p>
        </p:txBody>
      </p:sp>
      <p:sp>
        <p:nvSpPr>
          <p:cNvPr id="14342" name="Titel 1" descr="Kopfzeile - Headline">
            <a:extLst>
              <a:ext uri="{FF2B5EF4-FFF2-40B4-BE49-F238E27FC236}">
                <a16:creationId xmlns:a16="http://schemas.microsoft.com/office/drawing/2014/main" id="{F079748D-48DF-834A-9707-F2A973D3D3A6}"/>
              </a:ext>
            </a:extLst>
          </p:cNvPr>
          <p:cNvSpPr>
            <a:spLocks noGrp="1"/>
          </p:cNvSpPr>
          <p:nvPr>
            <p:ph type="title"/>
          </p:nvPr>
        </p:nvSpPr>
        <p:spPr/>
        <p:txBody>
          <a:bodyPr/>
          <a:lstStyle/>
          <a:p>
            <a:r>
              <a:rPr lang="de-DE" altLang="de-DE" dirty="0" smtClean="0">
                <a:ea typeface="ヒラギノ角ゴ Pro W3" panose="020B0300000000000000" pitchFamily="34" charset="-128"/>
                <a:cs typeface="Arial" panose="020B0604020202020204" pitchFamily="34" charset="0"/>
              </a:rPr>
              <a:t>Workshop II: Vorstellung der Themen </a:t>
            </a:r>
            <a:endParaRPr lang="de-DE" altLang="de-DE" dirty="0">
              <a:ea typeface="ヒラギノ角ゴ Pro W3" panose="020B0300000000000000" pitchFamily="34" charset="-128"/>
              <a:cs typeface="Arial" panose="020B0604020202020204" pitchFamily="34" charset="0"/>
            </a:endParaRPr>
          </a:p>
        </p:txBody>
      </p:sp>
      <p:pic>
        <p:nvPicPr>
          <p:cNvPr id="5" name="Inhaltsplatzhalt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196583"/>
            <a:ext cx="2818330" cy="2818330"/>
          </a:xfrm>
        </p:spPr>
      </p:pic>
      <p:sp>
        <p:nvSpPr>
          <p:cNvPr id="3" name="Datumsplatzhalter 2">
            <a:extLst>
              <a:ext uri="{FF2B5EF4-FFF2-40B4-BE49-F238E27FC236}">
                <a16:creationId xmlns:a16="http://schemas.microsoft.com/office/drawing/2014/main" id="{EF90DEC0-F361-4354-9938-C486D421AD55}"/>
              </a:ext>
            </a:extLst>
          </p:cNvPr>
          <p:cNvSpPr>
            <a:spLocks noGrp="1"/>
          </p:cNvSpPr>
          <p:nvPr>
            <p:ph type="dt" sz="half" idx="13"/>
          </p:nvPr>
        </p:nvSpPr>
        <p:spPr/>
        <p:txBody>
          <a:bodyPr/>
          <a:lstStyle/>
          <a:p>
            <a:pPr>
              <a:defRPr/>
            </a:pPr>
            <a:fld id="{70684CE6-8E44-4936-99E5-6D5F99EE0615}" type="datetime1">
              <a:rPr lang="de-DE" smtClean="0"/>
              <a:t>31.07.2019</a:t>
            </a:fld>
            <a:endParaRPr lang="de-DE"/>
          </a:p>
        </p:txBody>
      </p:sp>
      <p:sp>
        <p:nvSpPr>
          <p:cNvPr id="4" name="Fußzeilenplatzhalter 3">
            <a:extLst>
              <a:ext uri="{FF2B5EF4-FFF2-40B4-BE49-F238E27FC236}">
                <a16:creationId xmlns:a16="http://schemas.microsoft.com/office/drawing/2014/main" id="{38214EF4-56A4-408B-ACC1-FB59CAA7E668}"/>
              </a:ext>
            </a:extLst>
          </p:cNvPr>
          <p:cNvSpPr>
            <a:spLocks noGrp="1"/>
          </p:cNvSpPr>
          <p:nvPr>
            <p:ph type="ftr" sz="quarter" idx="14"/>
          </p:nvPr>
        </p:nvSpPr>
        <p:spPr/>
        <p:txBody>
          <a:bodyPr/>
          <a:lstStyle/>
          <a:p>
            <a:pPr>
              <a:defRPr/>
            </a:pPr>
            <a:r>
              <a:rPr lang="de-DE"/>
              <a:t>www.uni-due.de</a:t>
            </a:r>
          </a:p>
        </p:txBody>
      </p:sp>
    </p:spTree>
    <p:extLst>
      <p:ext uri="{BB962C8B-B14F-4D97-AF65-F5344CB8AC3E}">
        <p14:creationId xmlns:p14="http://schemas.microsoft.com/office/powerpoint/2010/main" val="1837801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itel 1" descr="Kopfzeile - Headline">
            <a:extLst>
              <a:ext uri="{FF2B5EF4-FFF2-40B4-BE49-F238E27FC236}">
                <a16:creationId xmlns:a16="http://schemas.microsoft.com/office/drawing/2014/main" id="{F079748D-48DF-834A-9707-F2A973D3D3A6}"/>
              </a:ext>
            </a:extLst>
          </p:cNvPr>
          <p:cNvSpPr>
            <a:spLocks noGrp="1"/>
          </p:cNvSpPr>
          <p:nvPr>
            <p:ph type="title"/>
          </p:nvPr>
        </p:nvSpPr>
        <p:spPr/>
        <p:txBody>
          <a:bodyPr/>
          <a:lstStyle/>
          <a:p>
            <a:r>
              <a:rPr lang="de-DE" altLang="de-DE" dirty="0" smtClean="0">
                <a:ea typeface="ヒラギノ角ゴ Pro W3" panose="020B0300000000000000" pitchFamily="34" charset="-128"/>
                <a:cs typeface="Arial" panose="020B0604020202020204" pitchFamily="34" charset="0"/>
              </a:rPr>
              <a:t>Workshop II: Auswahlverfahren </a:t>
            </a:r>
            <a:endParaRPr lang="de-DE" altLang="de-DE" dirty="0">
              <a:ea typeface="ヒラギノ角ゴ Pro W3" panose="020B0300000000000000" pitchFamily="34" charset="-128"/>
              <a:cs typeface="Arial" panose="020B0604020202020204" pitchFamily="34" charset="0"/>
            </a:endParaRPr>
          </a:p>
        </p:txBody>
      </p:sp>
      <p:sp>
        <p:nvSpPr>
          <p:cNvPr id="3" name="Datumsplatzhalter 2">
            <a:extLst>
              <a:ext uri="{FF2B5EF4-FFF2-40B4-BE49-F238E27FC236}">
                <a16:creationId xmlns:a16="http://schemas.microsoft.com/office/drawing/2014/main" id="{EF90DEC0-F361-4354-9938-C486D421AD55}"/>
              </a:ext>
            </a:extLst>
          </p:cNvPr>
          <p:cNvSpPr>
            <a:spLocks noGrp="1"/>
          </p:cNvSpPr>
          <p:nvPr>
            <p:ph type="dt" sz="half" idx="13"/>
          </p:nvPr>
        </p:nvSpPr>
        <p:spPr/>
        <p:txBody>
          <a:bodyPr/>
          <a:lstStyle/>
          <a:p>
            <a:pPr>
              <a:defRPr/>
            </a:pPr>
            <a:fld id="{70684CE6-8E44-4936-99E5-6D5F99EE0615}" type="datetime1">
              <a:rPr lang="de-DE" smtClean="0"/>
              <a:t>31.07.2019</a:t>
            </a:fld>
            <a:endParaRPr lang="de-DE"/>
          </a:p>
        </p:txBody>
      </p:sp>
      <p:sp>
        <p:nvSpPr>
          <p:cNvPr id="4" name="Fußzeilenplatzhalter 3">
            <a:extLst>
              <a:ext uri="{FF2B5EF4-FFF2-40B4-BE49-F238E27FC236}">
                <a16:creationId xmlns:a16="http://schemas.microsoft.com/office/drawing/2014/main" id="{38214EF4-56A4-408B-ACC1-FB59CAA7E668}"/>
              </a:ext>
            </a:extLst>
          </p:cNvPr>
          <p:cNvSpPr>
            <a:spLocks noGrp="1"/>
          </p:cNvSpPr>
          <p:nvPr>
            <p:ph type="ftr" sz="quarter" idx="14"/>
          </p:nvPr>
        </p:nvSpPr>
        <p:spPr/>
        <p:txBody>
          <a:bodyPr/>
          <a:lstStyle/>
          <a:p>
            <a:pPr>
              <a:defRPr/>
            </a:pPr>
            <a:r>
              <a:rPr lang="de-DE"/>
              <a:t>www.uni-due.de</a:t>
            </a:r>
          </a:p>
        </p:txBody>
      </p:sp>
      <p:pic>
        <p:nvPicPr>
          <p:cNvPr id="8" name="Grafik 7"/>
          <p:cNvPicPr>
            <a:picLocks noChangeAspect="1"/>
          </p:cNvPicPr>
          <p:nvPr/>
        </p:nvPicPr>
        <p:blipFill>
          <a:blip r:embed="rId3"/>
          <a:stretch>
            <a:fillRect/>
          </a:stretch>
        </p:blipFill>
        <p:spPr>
          <a:xfrm>
            <a:off x="-528931" y="1962150"/>
            <a:ext cx="3511502" cy="1394460"/>
          </a:xfrm>
          <a:prstGeom prst="rect">
            <a:avLst/>
          </a:prstGeom>
        </p:spPr>
      </p:pic>
      <p:pic>
        <p:nvPicPr>
          <p:cNvPr id="16" name="Grafik 15"/>
          <p:cNvPicPr>
            <a:picLocks noChangeAspect="1"/>
          </p:cNvPicPr>
          <p:nvPr/>
        </p:nvPicPr>
        <p:blipFill>
          <a:blip r:embed="rId4"/>
          <a:stretch>
            <a:fillRect/>
          </a:stretch>
        </p:blipFill>
        <p:spPr>
          <a:xfrm>
            <a:off x="832145" y="2550439"/>
            <a:ext cx="3514411" cy="1395615"/>
          </a:xfrm>
          <a:prstGeom prst="rect">
            <a:avLst/>
          </a:prstGeom>
        </p:spPr>
      </p:pic>
      <p:pic>
        <p:nvPicPr>
          <p:cNvPr id="22" name="Grafik 21"/>
          <p:cNvPicPr>
            <a:picLocks noChangeAspect="1"/>
          </p:cNvPicPr>
          <p:nvPr/>
        </p:nvPicPr>
        <p:blipFill>
          <a:blip r:embed="rId5"/>
          <a:stretch>
            <a:fillRect/>
          </a:stretch>
        </p:blipFill>
        <p:spPr>
          <a:xfrm>
            <a:off x="2270035" y="1960221"/>
            <a:ext cx="3522030" cy="1398640"/>
          </a:xfrm>
          <a:prstGeom prst="rect">
            <a:avLst/>
          </a:prstGeom>
        </p:spPr>
      </p:pic>
      <p:pic>
        <p:nvPicPr>
          <p:cNvPr id="24" name="Grafik 23"/>
          <p:cNvPicPr>
            <a:picLocks noChangeAspect="1"/>
          </p:cNvPicPr>
          <p:nvPr/>
        </p:nvPicPr>
        <p:blipFill>
          <a:blip r:embed="rId6"/>
          <a:stretch>
            <a:fillRect/>
          </a:stretch>
        </p:blipFill>
        <p:spPr>
          <a:xfrm>
            <a:off x="-429895" y="4054418"/>
            <a:ext cx="3540415" cy="1405941"/>
          </a:xfrm>
          <a:prstGeom prst="rect">
            <a:avLst/>
          </a:prstGeom>
        </p:spPr>
      </p:pic>
      <p:pic>
        <p:nvPicPr>
          <p:cNvPr id="26" name="Grafik 25"/>
          <p:cNvPicPr>
            <a:picLocks noChangeAspect="1"/>
          </p:cNvPicPr>
          <p:nvPr/>
        </p:nvPicPr>
        <p:blipFill>
          <a:blip r:embed="rId7"/>
          <a:stretch>
            <a:fillRect/>
          </a:stretch>
        </p:blipFill>
        <p:spPr>
          <a:xfrm>
            <a:off x="1964182" y="4077537"/>
            <a:ext cx="3514409" cy="1395614"/>
          </a:xfrm>
          <a:prstGeom prst="rect">
            <a:avLst/>
          </a:prstGeom>
        </p:spPr>
      </p:pic>
      <p:sp>
        <p:nvSpPr>
          <p:cNvPr id="28" name="Textfeld 27"/>
          <p:cNvSpPr txBox="1"/>
          <p:nvPr/>
        </p:nvSpPr>
        <p:spPr>
          <a:xfrm>
            <a:off x="4957422" y="2736024"/>
            <a:ext cx="4198585" cy="3139321"/>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Jede Person ein Workshop</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Sie benötigen eine Eintrittskarte.</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Sie erhalten eine Eintrittskarte jetzt hier</a:t>
            </a:r>
          </a:p>
          <a:p>
            <a:r>
              <a:rPr lang="de-DE" dirty="0">
                <a:latin typeface="Arial" panose="020B0604020202020204" pitchFamily="34" charset="0"/>
                <a:cs typeface="Arial" panose="020B0604020202020204" pitchFamily="34" charset="0"/>
              </a:rPr>
              <a:t>bei den jeweiligen Dozent/innen in den</a:t>
            </a:r>
          </a:p>
          <a:p>
            <a:r>
              <a:rPr lang="de-DE" dirty="0">
                <a:latin typeface="Arial" panose="020B0604020202020204" pitchFamily="34" charset="0"/>
                <a:cs typeface="Arial" panose="020B0604020202020204" pitchFamily="34" charset="0"/>
              </a:rPr>
              <a:t>Raumecken</a:t>
            </a:r>
          </a:p>
          <a:p>
            <a:endParaRPr lang="de-DE" dirty="0">
              <a:latin typeface="Arial" panose="020B0604020202020204" pitchFamily="34" charset="0"/>
              <a:cs typeface="Arial" panose="020B0604020202020204" pitchFamily="34" charset="0"/>
            </a:endParaRPr>
          </a:p>
          <a:p>
            <a:r>
              <a:rPr lang="de-DE" i="1" dirty="0">
                <a:latin typeface="Arial" panose="020B0604020202020204" pitchFamily="34" charset="0"/>
                <a:cs typeface="Arial" panose="020B0604020202020204" pitchFamily="34" charset="0"/>
              </a:rPr>
              <a:t>Solange der Vorrat reicht.</a:t>
            </a:r>
            <a:endParaRPr lang="de-DE" i="1"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30" name="Rechteck 29"/>
          <p:cNvSpPr/>
          <p:nvPr/>
        </p:nvSpPr>
        <p:spPr>
          <a:xfrm>
            <a:off x="213686" y="1716561"/>
            <a:ext cx="638630" cy="5147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30 TN</a:t>
            </a:r>
            <a:endParaRPr lang="de-DE" dirty="0"/>
          </a:p>
        </p:txBody>
      </p:sp>
      <p:sp>
        <p:nvSpPr>
          <p:cNvPr id="32" name="Rechteck 31"/>
          <p:cNvSpPr/>
          <p:nvPr/>
        </p:nvSpPr>
        <p:spPr>
          <a:xfrm>
            <a:off x="260921" y="5360628"/>
            <a:ext cx="638630" cy="5147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30 TN</a:t>
            </a:r>
            <a:endParaRPr lang="de-DE" dirty="0"/>
          </a:p>
        </p:txBody>
      </p:sp>
      <p:sp>
        <p:nvSpPr>
          <p:cNvPr id="33" name="Rechteck 32"/>
          <p:cNvSpPr/>
          <p:nvPr/>
        </p:nvSpPr>
        <p:spPr>
          <a:xfrm>
            <a:off x="4222385" y="4981555"/>
            <a:ext cx="638630" cy="5147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30 TN</a:t>
            </a:r>
            <a:endParaRPr lang="de-DE" dirty="0"/>
          </a:p>
        </p:txBody>
      </p:sp>
      <p:sp>
        <p:nvSpPr>
          <p:cNvPr id="34" name="Rechteck 33"/>
          <p:cNvSpPr/>
          <p:nvPr/>
        </p:nvSpPr>
        <p:spPr>
          <a:xfrm>
            <a:off x="1115616" y="3335802"/>
            <a:ext cx="638630" cy="5147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6</a:t>
            </a:r>
            <a:r>
              <a:rPr lang="de-DE" dirty="0"/>
              <a:t>0 TN</a:t>
            </a:r>
            <a:endParaRPr lang="de-DE" dirty="0"/>
          </a:p>
        </p:txBody>
      </p:sp>
      <p:sp>
        <p:nvSpPr>
          <p:cNvPr id="35" name="Rechteck 34"/>
          <p:cNvSpPr/>
          <p:nvPr/>
        </p:nvSpPr>
        <p:spPr>
          <a:xfrm>
            <a:off x="4883690" y="1908085"/>
            <a:ext cx="638630" cy="5147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6</a:t>
            </a:r>
            <a:r>
              <a:rPr lang="de-DE" dirty="0"/>
              <a:t>0 TN</a:t>
            </a:r>
            <a:endParaRPr lang="de-DE" dirty="0"/>
          </a:p>
        </p:txBody>
      </p:sp>
      <p:sp>
        <p:nvSpPr>
          <p:cNvPr id="37" name="Pfeil nach unten 36"/>
          <p:cNvSpPr/>
          <p:nvPr/>
        </p:nvSpPr>
        <p:spPr>
          <a:xfrm flipV="1">
            <a:off x="2351060" y="1805080"/>
            <a:ext cx="472440" cy="33767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39" name="Gerader Verbinder 38"/>
          <p:cNvCxnSpPr/>
          <p:nvPr/>
        </p:nvCxnSpPr>
        <p:spPr>
          <a:xfrm>
            <a:off x="2587280" y="1716560"/>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Gerader Verbinder 41"/>
          <p:cNvCxnSpPr/>
          <p:nvPr/>
        </p:nvCxnSpPr>
        <p:spPr>
          <a:xfrm>
            <a:off x="2322950" y="1716560"/>
            <a:ext cx="528663" cy="0"/>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feld 42"/>
          <p:cNvSpPr txBox="1"/>
          <p:nvPr/>
        </p:nvSpPr>
        <p:spPr>
          <a:xfrm>
            <a:off x="2224841" y="1721087"/>
            <a:ext cx="657552" cy="253916"/>
          </a:xfrm>
          <a:prstGeom prst="rect">
            <a:avLst/>
          </a:prstGeom>
          <a:noFill/>
        </p:spPr>
        <p:txBody>
          <a:bodyPr wrap="none" rtlCol="0">
            <a:spAutoFit/>
          </a:bodyPr>
          <a:lstStyle/>
          <a:p>
            <a:r>
              <a:rPr lang="de-DE" sz="1050" dirty="0"/>
              <a:t>LX vorne</a:t>
            </a:r>
            <a:endParaRPr lang="de-DE" sz="1050" dirty="0"/>
          </a:p>
        </p:txBody>
      </p:sp>
      <p:cxnSp>
        <p:nvCxnSpPr>
          <p:cNvPr id="45" name="Gerader Verbinder 44"/>
          <p:cNvCxnSpPr/>
          <p:nvPr/>
        </p:nvCxnSpPr>
        <p:spPr>
          <a:xfrm>
            <a:off x="2322950" y="5474020"/>
            <a:ext cx="528663" cy="0"/>
          </a:xfrm>
          <a:prstGeom prst="line">
            <a:avLst/>
          </a:prstGeom>
        </p:spPr>
        <p:style>
          <a:lnRef idx="2">
            <a:schemeClr val="accent1"/>
          </a:lnRef>
          <a:fillRef idx="0">
            <a:schemeClr val="accent1"/>
          </a:fillRef>
          <a:effectRef idx="1">
            <a:schemeClr val="accent1"/>
          </a:effectRef>
          <a:fontRef idx="minor">
            <a:schemeClr val="tx1"/>
          </a:fontRef>
        </p:style>
      </p:cxnSp>
      <p:sp>
        <p:nvSpPr>
          <p:cNvPr id="46" name="Textfeld 45"/>
          <p:cNvSpPr txBox="1"/>
          <p:nvPr/>
        </p:nvSpPr>
        <p:spPr>
          <a:xfrm>
            <a:off x="2107823" y="5234707"/>
            <a:ext cx="838691" cy="253916"/>
          </a:xfrm>
          <a:prstGeom prst="rect">
            <a:avLst/>
          </a:prstGeom>
          <a:noFill/>
        </p:spPr>
        <p:txBody>
          <a:bodyPr wrap="none" rtlCol="0">
            <a:spAutoFit/>
          </a:bodyPr>
          <a:lstStyle/>
          <a:p>
            <a:r>
              <a:rPr lang="de-DE" sz="1050" dirty="0"/>
              <a:t>LX Eingänge</a:t>
            </a:r>
            <a:endParaRPr lang="de-DE" sz="1050" dirty="0"/>
          </a:p>
        </p:txBody>
      </p:sp>
    </p:spTree>
    <p:extLst>
      <p:ext uri="{BB962C8B-B14F-4D97-AF65-F5344CB8AC3E}">
        <p14:creationId xmlns:p14="http://schemas.microsoft.com/office/powerpoint/2010/main" val="2902728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Meinungsbild, menti.com 68 30 49</a:t>
            </a:r>
            <a:endParaRPr lang="de-DE" dirty="0"/>
          </a:p>
        </p:txBody>
      </p:sp>
      <p:sp>
        <p:nvSpPr>
          <p:cNvPr id="6" name="Inhaltsplatzhalter 5"/>
          <p:cNvSpPr>
            <a:spLocks noGrp="1"/>
          </p:cNvSpPr>
          <p:nvPr>
            <p:ph idx="1"/>
          </p:nvPr>
        </p:nvSpPr>
        <p:spPr/>
        <p:txBody>
          <a:bodyPr>
            <a:normAutofit lnSpcReduction="10000"/>
          </a:bodyPr>
          <a:lstStyle/>
          <a:p>
            <a:pPr marL="457200" indent="-457200">
              <a:buFont typeface="+mj-lt"/>
              <a:buAutoNum type="arabicPeriod"/>
            </a:pPr>
            <a:r>
              <a:rPr lang="de-DE" b="1" dirty="0" smtClean="0"/>
              <a:t>‚Isle </a:t>
            </a:r>
            <a:r>
              <a:rPr lang="de-DE" b="1" dirty="0" err="1"/>
              <a:t>of</a:t>
            </a:r>
            <a:r>
              <a:rPr lang="de-DE" b="1" dirty="0"/>
              <a:t> Ted</a:t>
            </a:r>
            <a:r>
              <a:rPr lang="de-DE" b="1" dirty="0" smtClean="0"/>
              <a:t>‘: Simulationsspiel </a:t>
            </a:r>
            <a:r>
              <a:rPr lang="de-DE" b="1" dirty="0"/>
              <a:t>zur internationalen </a:t>
            </a:r>
            <a:r>
              <a:rPr lang="de-DE" b="1" dirty="0" smtClean="0"/>
              <a:t>Politik, Dr</a:t>
            </a:r>
            <a:r>
              <a:rPr lang="de-DE" b="1" dirty="0"/>
              <a:t>. Carmen Wunderlich</a:t>
            </a:r>
            <a:r>
              <a:rPr lang="de-DE" dirty="0"/>
              <a:t>, Arne </a:t>
            </a:r>
            <a:r>
              <a:rPr lang="de-DE" dirty="0" smtClean="0"/>
              <a:t>Sönnichsen</a:t>
            </a:r>
          </a:p>
          <a:p>
            <a:pPr marL="457200" indent="-457200">
              <a:buFont typeface="+mj-lt"/>
              <a:buAutoNum type="arabicPeriod"/>
            </a:pPr>
            <a:r>
              <a:rPr lang="de-DE" b="1" dirty="0"/>
              <a:t>Wirtschaftliche Effizienz und soziale Gleichheit: ein ewiger Widerspruch? </a:t>
            </a:r>
            <a:r>
              <a:rPr lang="de-DE" b="1" dirty="0" smtClean="0"/>
              <a:t>Ein </a:t>
            </a:r>
            <a:r>
              <a:rPr lang="de-DE" b="1" dirty="0"/>
              <a:t>exemplarischer Blick auf Deutschland und die </a:t>
            </a:r>
            <a:r>
              <a:rPr lang="de-DE" b="1" dirty="0" smtClean="0"/>
              <a:t>USA</a:t>
            </a:r>
            <a:r>
              <a:rPr lang="de-DE" dirty="0" smtClean="0"/>
              <a:t>, Prof</a:t>
            </a:r>
            <a:r>
              <a:rPr lang="de-DE" dirty="0"/>
              <a:t>. Dr. Till van </a:t>
            </a:r>
            <a:r>
              <a:rPr lang="de-DE" dirty="0" smtClean="0"/>
              <a:t>Treeck</a:t>
            </a:r>
          </a:p>
          <a:p>
            <a:pPr marL="457200" indent="-457200">
              <a:buFont typeface="+mj-lt"/>
              <a:buAutoNum type="arabicPeriod"/>
            </a:pPr>
            <a:r>
              <a:rPr lang="de-DE" b="1" dirty="0"/>
              <a:t>Digitalisierung in der Schule. </a:t>
            </a:r>
            <a:r>
              <a:rPr lang="de-DE" b="1" dirty="0" smtClean="0"/>
              <a:t>Top </a:t>
            </a:r>
            <a:r>
              <a:rPr lang="de-DE" b="1" dirty="0"/>
              <a:t>oder Flop? </a:t>
            </a:r>
            <a:r>
              <a:rPr lang="de-DE" dirty="0" smtClean="0"/>
              <a:t>Sandra Plümer</a:t>
            </a:r>
          </a:p>
          <a:p>
            <a:pPr marL="457200" indent="-457200">
              <a:buFont typeface="+mj-lt"/>
              <a:buAutoNum type="arabicPeriod"/>
            </a:pPr>
            <a:r>
              <a:rPr lang="de-DE" b="1" dirty="0"/>
              <a:t>Yes </a:t>
            </a:r>
            <a:r>
              <a:rPr lang="de-DE" b="1" dirty="0" err="1"/>
              <a:t>or</a:t>
            </a:r>
            <a:r>
              <a:rPr lang="de-DE" b="1" dirty="0"/>
              <a:t> </a:t>
            </a:r>
            <a:r>
              <a:rPr lang="de-DE" b="1" dirty="0" err="1"/>
              <a:t>No</a:t>
            </a:r>
            <a:r>
              <a:rPr lang="de-DE" b="1" dirty="0"/>
              <a:t>? </a:t>
            </a:r>
            <a:r>
              <a:rPr lang="de-DE" b="1" dirty="0" err="1"/>
              <a:t>Stay</a:t>
            </a:r>
            <a:r>
              <a:rPr lang="de-DE" b="1" dirty="0"/>
              <a:t> </a:t>
            </a:r>
            <a:r>
              <a:rPr lang="de-DE" b="1" dirty="0" err="1"/>
              <a:t>or</a:t>
            </a:r>
            <a:r>
              <a:rPr lang="de-DE" b="1" dirty="0"/>
              <a:t> Go? </a:t>
            </a:r>
            <a:r>
              <a:rPr lang="de-DE" b="1" dirty="0" smtClean="0"/>
              <a:t>Europa </a:t>
            </a:r>
            <a:r>
              <a:rPr lang="de-DE" b="1" dirty="0"/>
              <a:t>und der </a:t>
            </a:r>
            <a:r>
              <a:rPr lang="de-DE" b="1" dirty="0" err="1" smtClean="0"/>
              <a:t>Brexit</a:t>
            </a:r>
            <a:r>
              <a:rPr lang="de-DE" dirty="0" smtClean="0"/>
              <a:t>, Dr</a:t>
            </a:r>
            <a:r>
              <a:rPr lang="de-DE" dirty="0"/>
              <a:t>. Oliver </a:t>
            </a:r>
            <a:r>
              <a:rPr lang="de-DE" dirty="0" smtClean="0"/>
              <a:t>Schwarz</a:t>
            </a:r>
          </a:p>
          <a:p>
            <a:pPr marL="457200" indent="-457200">
              <a:buFont typeface="+mj-lt"/>
              <a:buAutoNum type="arabicPeriod"/>
            </a:pPr>
            <a:r>
              <a:rPr lang="de-DE" b="1" dirty="0"/>
              <a:t>Migration und Politik. </a:t>
            </a:r>
            <a:r>
              <a:rPr lang="de-DE" b="1" dirty="0" smtClean="0"/>
              <a:t>Welchen </a:t>
            </a:r>
            <a:r>
              <a:rPr lang="de-DE" b="1" dirty="0"/>
              <a:t>Einfluss hat internationale Migration auf politische Einstellungen in Deutschland? </a:t>
            </a:r>
            <a:r>
              <a:rPr lang="de-DE" dirty="0" smtClean="0"/>
              <a:t>Hayfat </a:t>
            </a:r>
            <a:r>
              <a:rPr lang="de-DE" dirty="0"/>
              <a:t>Hamidou</a:t>
            </a:r>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a:p>
        </p:txBody>
      </p:sp>
      <p:sp>
        <p:nvSpPr>
          <p:cNvPr id="5" name="Fußzeilenplatzhalter 4"/>
          <p:cNvSpPr>
            <a:spLocks noGrp="1"/>
          </p:cNvSpPr>
          <p:nvPr>
            <p:ph type="ftr" sz="quarter" idx="11"/>
          </p:nvPr>
        </p:nvSpPr>
        <p:spPr/>
        <p:txBody>
          <a:bodyPr/>
          <a:lstStyle/>
          <a:p>
            <a:pPr>
              <a:defRPr/>
            </a:pPr>
            <a:r>
              <a:rPr lang="de-DE" smtClean="0"/>
              <a:t>www.uni-due.de</a:t>
            </a:r>
            <a:endParaRPr lang="de-DE"/>
          </a:p>
        </p:txBody>
      </p:sp>
    </p:spTree>
    <p:extLst>
      <p:ext uri="{BB962C8B-B14F-4D97-AF65-F5344CB8AC3E}">
        <p14:creationId xmlns:p14="http://schemas.microsoft.com/office/powerpoint/2010/main" val="1447412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Politikwissenschaft?</a:t>
            </a:r>
            <a:endParaRPr lang="de-DE" dirty="0"/>
          </a:p>
        </p:txBody>
      </p:sp>
      <p:sp>
        <p:nvSpPr>
          <p:cNvPr id="3" name="Inhaltsplatzhalter 2"/>
          <p:cNvSpPr>
            <a:spLocks noGrp="1"/>
          </p:cNvSpPr>
          <p:nvPr>
            <p:ph idx="1"/>
          </p:nvPr>
        </p:nvSpPr>
        <p:spPr/>
        <p:txBody>
          <a:bodyPr/>
          <a:lstStyle/>
          <a:p>
            <a:r>
              <a:rPr lang="de-DE" dirty="0" smtClean="0"/>
              <a:t>Politikwissenschaft oder Politikwissenschaften?</a:t>
            </a:r>
          </a:p>
          <a:p>
            <a:r>
              <a:rPr lang="de-DE" dirty="0"/>
              <a:t>Die beste Wissenschaft der Welt!</a:t>
            </a:r>
          </a:p>
          <a:p>
            <a:endParaRPr lang="de-DE" dirty="0" smtClean="0"/>
          </a:p>
          <a:p>
            <a:pPr marL="0" indent="0" algn="ctr">
              <a:buNone/>
            </a:pPr>
            <a:r>
              <a:rPr lang="de-DE" dirty="0" smtClean="0"/>
              <a:t>Konflikt </a:t>
            </a:r>
            <a:r>
              <a:rPr lang="de-DE" dirty="0"/>
              <a:t>und Solidarität. </a:t>
            </a:r>
            <a:endParaRPr lang="de-DE" dirty="0" smtClean="0"/>
          </a:p>
          <a:p>
            <a:pPr marL="0" indent="0" algn="ctr">
              <a:buNone/>
            </a:pPr>
            <a:r>
              <a:rPr lang="de-DE" dirty="0" smtClean="0"/>
              <a:t>Krieg </a:t>
            </a:r>
            <a:r>
              <a:rPr lang="de-DE" dirty="0"/>
              <a:t>und Frieden. </a:t>
            </a:r>
            <a:endParaRPr lang="de-DE" dirty="0" smtClean="0"/>
          </a:p>
          <a:p>
            <a:pPr marL="0" indent="0" algn="ctr">
              <a:buNone/>
            </a:pPr>
            <a:r>
              <a:rPr lang="de-DE" dirty="0" smtClean="0"/>
              <a:t>Armut </a:t>
            </a:r>
            <a:r>
              <a:rPr lang="de-DE" dirty="0"/>
              <a:t>und Reichtum. </a:t>
            </a:r>
            <a:endParaRPr lang="de-DE" dirty="0" smtClean="0"/>
          </a:p>
          <a:p>
            <a:pPr marL="0" indent="0" algn="ctr">
              <a:buNone/>
            </a:pPr>
            <a:r>
              <a:rPr lang="de-DE" dirty="0" smtClean="0"/>
              <a:t>Egoismus </a:t>
            </a:r>
            <a:r>
              <a:rPr lang="de-DE" dirty="0"/>
              <a:t>und Altruismus. </a:t>
            </a:r>
            <a:endParaRPr lang="de-DE" dirty="0" smtClean="0"/>
          </a:p>
          <a:p>
            <a:pPr marL="0" indent="0" algn="ctr">
              <a:buNone/>
            </a:pPr>
            <a:r>
              <a:rPr lang="de-DE" dirty="0" smtClean="0"/>
              <a:t>Strukturen </a:t>
            </a:r>
            <a:r>
              <a:rPr lang="de-DE" dirty="0"/>
              <a:t>und Individuen. </a:t>
            </a:r>
            <a:endParaRPr lang="de-DE" dirty="0" smtClean="0"/>
          </a:p>
          <a:p>
            <a:pPr marL="0" indent="0" algn="ctr">
              <a:buNone/>
            </a:pPr>
            <a:r>
              <a:rPr lang="de-DE" dirty="0" smtClean="0"/>
              <a:t>Lokal </a:t>
            </a:r>
            <a:r>
              <a:rPr lang="de-DE" dirty="0"/>
              <a:t>bis global</a:t>
            </a:r>
            <a:r>
              <a:rPr lang="de-DE" dirty="0" smtClean="0"/>
              <a:t>.</a:t>
            </a:r>
            <a:endParaRPr lang="de-DE" dirty="0"/>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16</a:t>
            </a:fld>
            <a:endParaRPr lang="de-DE"/>
          </a:p>
        </p:txBody>
      </p:sp>
    </p:spTree>
    <p:extLst>
      <p:ext uri="{BB962C8B-B14F-4D97-AF65-F5344CB8AC3E}">
        <p14:creationId xmlns:p14="http://schemas.microsoft.com/office/powerpoint/2010/main" val="4179971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Politikwissenschaft? 2</a:t>
            </a:r>
            <a:endParaRPr lang="de-DE" dirty="0"/>
          </a:p>
        </p:txBody>
      </p:sp>
      <p:sp>
        <p:nvSpPr>
          <p:cNvPr id="3" name="Inhaltsplatzhalter 2"/>
          <p:cNvSpPr>
            <a:spLocks noGrp="1"/>
          </p:cNvSpPr>
          <p:nvPr>
            <p:ph idx="1"/>
          </p:nvPr>
        </p:nvSpPr>
        <p:spPr/>
        <p:txBody>
          <a:bodyPr>
            <a:normAutofit lnSpcReduction="10000"/>
          </a:bodyPr>
          <a:lstStyle/>
          <a:p>
            <a:r>
              <a:rPr lang="de-DE" dirty="0"/>
              <a:t>Die systematische, regelgeleitete und </a:t>
            </a:r>
            <a:r>
              <a:rPr lang="de-DE" dirty="0" smtClean="0"/>
              <a:t>nachvollziehbare </a:t>
            </a:r>
            <a:r>
              <a:rPr lang="de-DE" dirty="0"/>
              <a:t>Analyse von </a:t>
            </a:r>
            <a:r>
              <a:rPr lang="de-DE" dirty="0" smtClean="0"/>
              <a:t>Politik</a:t>
            </a:r>
          </a:p>
          <a:p>
            <a:r>
              <a:rPr lang="de-DE" dirty="0" smtClean="0"/>
              <a:t>Definition </a:t>
            </a:r>
            <a:r>
              <a:rPr lang="de-DE" dirty="0"/>
              <a:t>nach </a:t>
            </a:r>
            <a:r>
              <a:rPr lang="de-DE" dirty="0" err="1"/>
              <a:t>Stykow</a:t>
            </a:r>
            <a:r>
              <a:rPr lang="de-DE" dirty="0"/>
              <a:t> et al (2010: 15): </a:t>
            </a:r>
            <a:endParaRPr lang="de-DE" dirty="0" smtClean="0"/>
          </a:p>
          <a:p>
            <a:pPr marL="0" indent="0">
              <a:buNone/>
            </a:pPr>
            <a:endParaRPr lang="de-DE" dirty="0"/>
          </a:p>
          <a:p>
            <a:pPr marL="0" indent="0">
              <a:buNone/>
            </a:pPr>
            <a:r>
              <a:rPr lang="de-DE" dirty="0" smtClean="0"/>
              <a:t>„Unter </a:t>
            </a:r>
            <a:r>
              <a:rPr lang="de-DE" dirty="0"/>
              <a:t>Politik kann man die Herstellung und Durchsetzung kollektiv verbindlicher Entscheidungen verstehen, mit denen in der Gesellschaft knappe Ressourcen verteilt werden</a:t>
            </a:r>
            <a:r>
              <a:rPr lang="de-DE" dirty="0" smtClean="0"/>
              <a:t>.“</a:t>
            </a:r>
          </a:p>
          <a:p>
            <a:pPr marL="0" indent="0">
              <a:buNone/>
            </a:pPr>
            <a:endParaRPr lang="de-DE" dirty="0"/>
          </a:p>
          <a:p>
            <a:r>
              <a:rPr lang="de-DE" dirty="0" smtClean="0"/>
              <a:t>Empirische Politikwissenschaft</a:t>
            </a:r>
          </a:p>
          <a:p>
            <a:r>
              <a:rPr lang="de-DE" dirty="0" smtClean="0"/>
              <a:t>Normative Politikwissenschaft</a:t>
            </a:r>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17</a:t>
            </a:fld>
            <a:endParaRPr lang="de-DE"/>
          </a:p>
        </p:txBody>
      </p:sp>
      <p:sp>
        <p:nvSpPr>
          <p:cNvPr id="6" name="Textfeld 5"/>
          <p:cNvSpPr txBox="1"/>
          <p:nvPr/>
        </p:nvSpPr>
        <p:spPr>
          <a:xfrm>
            <a:off x="429614" y="5833130"/>
            <a:ext cx="7992888" cy="523220"/>
          </a:xfrm>
          <a:prstGeom prst="rect">
            <a:avLst/>
          </a:prstGeom>
          <a:noFill/>
        </p:spPr>
        <p:txBody>
          <a:bodyPr wrap="square" rtlCol="0">
            <a:spAutoFit/>
          </a:bodyPr>
          <a:lstStyle/>
          <a:p>
            <a:r>
              <a:rPr lang="de-DE" sz="1400" dirty="0" err="1">
                <a:latin typeface="Arial" panose="020B0604020202020204" pitchFamily="34" charset="0"/>
                <a:cs typeface="Arial" panose="020B0604020202020204" pitchFamily="34" charset="0"/>
              </a:rPr>
              <a:t>Stykow</a:t>
            </a:r>
            <a:r>
              <a:rPr lang="de-DE" sz="1400" dirty="0">
                <a:latin typeface="Arial" panose="020B0604020202020204" pitchFamily="34" charset="0"/>
                <a:cs typeface="Arial" panose="020B0604020202020204" pitchFamily="34" charset="0"/>
              </a:rPr>
              <a:t>, Petra/</a:t>
            </a:r>
            <a:r>
              <a:rPr lang="de-DE" sz="1400" dirty="0" err="1">
                <a:latin typeface="Arial" panose="020B0604020202020204" pitchFamily="34" charset="0"/>
                <a:cs typeface="Arial" panose="020B0604020202020204" pitchFamily="34" charset="0"/>
              </a:rPr>
              <a:t>Daase</a:t>
            </a:r>
            <a:r>
              <a:rPr lang="de-DE" sz="1400" dirty="0">
                <a:latin typeface="Arial" panose="020B0604020202020204" pitchFamily="34" charset="0"/>
                <a:cs typeface="Arial" panose="020B0604020202020204" pitchFamily="34" charset="0"/>
              </a:rPr>
              <a:t>, Christopher/</a:t>
            </a:r>
            <a:r>
              <a:rPr lang="de-DE" sz="1400" dirty="0" err="1">
                <a:latin typeface="Arial" panose="020B0604020202020204" pitchFamily="34" charset="0"/>
                <a:cs typeface="Arial" panose="020B0604020202020204" pitchFamily="34" charset="0"/>
              </a:rPr>
              <a:t>MacKenzie</a:t>
            </a:r>
            <a:r>
              <a:rPr lang="de-DE" sz="1400" dirty="0">
                <a:latin typeface="Arial" panose="020B0604020202020204" pitchFamily="34" charset="0"/>
                <a:cs typeface="Arial" panose="020B0604020202020204" pitchFamily="34" charset="0"/>
              </a:rPr>
              <a:t>, Janet/</a:t>
            </a:r>
            <a:r>
              <a:rPr lang="de-DE" sz="1400" dirty="0" err="1">
                <a:latin typeface="Arial" panose="020B0604020202020204" pitchFamily="34" charset="0"/>
                <a:cs typeface="Arial" panose="020B0604020202020204" pitchFamily="34" charset="0"/>
              </a:rPr>
              <a:t>Moosauer</a:t>
            </a:r>
            <a:r>
              <a:rPr lang="de-DE" sz="1400" dirty="0">
                <a:latin typeface="Arial" panose="020B0604020202020204" pitchFamily="34" charset="0"/>
                <a:cs typeface="Arial" panose="020B0604020202020204" pitchFamily="34" charset="0"/>
              </a:rPr>
              <a:t>, Nikola (2010): Politikwissenschaftliche Arbeitstechniken, 2. durchgesehene Auflage, Paderborn: Fink (UTB 3137). </a:t>
            </a:r>
          </a:p>
        </p:txBody>
      </p:sp>
    </p:spTree>
    <p:extLst>
      <p:ext uri="{BB962C8B-B14F-4D97-AF65-F5344CB8AC3E}">
        <p14:creationId xmlns:p14="http://schemas.microsoft.com/office/powerpoint/2010/main" val="1856754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marL="0" lvl="0" indent="0">
              <a:buFont typeface="+mj-lt"/>
              <a:buNone/>
            </a:pPr>
            <a:r>
              <a:rPr lang="de-DE" sz="3600" kern="1200" dirty="0" smtClean="0">
                <a:solidFill>
                  <a:schemeClr val="accent1"/>
                </a:solidFill>
                <a:effectLst/>
                <a:latin typeface="Arial" pitchFamily="34" charset="0"/>
                <a:ea typeface="+mj-ea"/>
                <a:cs typeface="Arial" pitchFamily="34" charset="0"/>
              </a:rPr>
              <a:t>Welche Tätigkeiten gehören in ein Politikwissenschaftsstudium?</a:t>
            </a:r>
            <a:endParaRPr lang="de-DE" dirty="0"/>
          </a:p>
        </p:txBody>
      </p:sp>
      <p:sp>
        <p:nvSpPr>
          <p:cNvPr id="3" name="Inhaltsplatzhalter 2"/>
          <p:cNvSpPr>
            <a:spLocks noGrp="1"/>
          </p:cNvSpPr>
          <p:nvPr>
            <p:ph idx="1"/>
          </p:nvPr>
        </p:nvSpPr>
        <p:spPr/>
        <p:txBody>
          <a:bodyPr>
            <a:noAutofit/>
          </a:bodyPr>
          <a:lstStyle/>
          <a:p>
            <a:pPr lvl="0"/>
            <a:r>
              <a:rPr lang="de-DE" dirty="0" smtClean="0">
                <a:effectLst/>
              </a:rPr>
              <a:t>Aktives Lesen deutscher und englischer Texte mit Notizen machen</a:t>
            </a:r>
          </a:p>
          <a:p>
            <a:pPr lvl="0"/>
            <a:r>
              <a:rPr lang="de-DE" dirty="0" smtClean="0">
                <a:effectLst/>
              </a:rPr>
              <a:t>Sachtexte schreiben und überarbeiten </a:t>
            </a:r>
          </a:p>
          <a:p>
            <a:pPr lvl="0"/>
            <a:r>
              <a:rPr lang="de-DE" dirty="0" smtClean="0">
                <a:effectLst/>
              </a:rPr>
              <a:t>Diskutieren</a:t>
            </a:r>
          </a:p>
          <a:p>
            <a:pPr lvl="1"/>
            <a:r>
              <a:rPr lang="de-DE" dirty="0" smtClean="0">
                <a:effectLst/>
              </a:rPr>
              <a:t>Unterschiedliche Sichtweisen verstehen und wiedergeben</a:t>
            </a:r>
          </a:p>
          <a:p>
            <a:pPr lvl="1"/>
            <a:r>
              <a:rPr lang="de-DE" dirty="0" smtClean="0">
                <a:effectLst/>
              </a:rPr>
              <a:t>Eine persönliche Meinung begründet und nachvollziehbar vertreten</a:t>
            </a:r>
          </a:p>
          <a:p>
            <a:pPr lvl="0"/>
            <a:r>
              <a:rPr lang="de-DE" dirty="0" smtClean="0">
                <a:effectLst/>
              </a:rPr>
              <a:t>Sich selbständig mit vertraulichen Quellen wie Qualitätszeitungen oder –</a:t>
            </a:r>
            <a:r>
              <a:rPr lang="de-DE" dirty="0" err="1" smtClean="0">
                <a:effectLst/>
              </a:rPr>
              <a:t>nachrichten</a:t>
            </a:r>
            <a:r>
              <a:rPr lang="de-DE" dirty="0" smtClean="0">
                <a:effectLst/>
              </a:rPr>
              <a:t> bei aktueller Tagespolitik in Deutschland, Europa und der Welt auf dem Laufenden halten</a:t>
            </a:r>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18</a:t>
            </a:fld>
            <a:endParaRPr lang="de-DE" dirty="0"/>
          </a:p>
        </p:txBody>
      </p:sp>
    </p:spTree>
    <p:extLst>
      <p:ext uri="{BB962C8B-B14F-4D97-AF65-F5344CB8AC3E}">
        <p14:creationId xmlns:p14="http://schemas.microsoft.com/office/powerpoint/2010/main" val="3699562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marL="0" lvl="0" indent="0">
              <a:buFont typeface="+mj-lt"/>
              <a:buNone/>
            </a:pPr>
            <a:r>
              <a:rPr lang="de-DE" sz="3600" kern="1200" dirty="0" smtClean="0">
                <a:solidFill>
                  <a:schemeClr val="accent1"/>
                </a:solidFill>
                <a:effectLst/>
                <a:latin typeface="Arial" pitchFamily="34" charset="0"/>
                <a:ea typeface="+mj-ea"/>
                <a:cs typeface="Arial" pitchFamily="34" charset="0"/>
              </a:rPr>
              <a:t>Welche Tätigkeiten gehören in ein Politikwissenschaftsstudium? 2</a:t>
            </a:r>
            <a:endParaRPr lang="de-DE" dirty="0"/>
          </a:p>
        </p:txBody>
      </p:sp>
      <p:sp>
        <p:nvSpPr>
          <p:cNvPr id="3" name="Inhaltsplatzhalter 2"/>
          <p:cNvSpPr>
            <a:spLocks noGrp="1"/>
          </p:cNvSpPr>
          <p:nvPr>
            <p:ph idx="1"/>
          </p:nvPr>
        </p:nvSpPr>
        <p:spPr/>
        <p:txBody>
          <a:bodyPr>
            <a:noAutofit/>
          </a:bodyPr>
          <a:lstStyle/>
          <a:p>
            <a:pPr lvl="0"/>
            <a:r>
              <a:rPr lang="de-DE" dirty="0" smtClean="0">
                <a:effectLst/>
              </a:rPr>
              <a:t>Alleine oder in der Gruppe sich ein wissenschaftliches Thema mit Ratschlägen der Dozierenden erarbeiten</a:t>
            </a:r>
          </a:p>
          <a:p>
            <a:pPr lvl="0"/>
            <a:r>
              <a:rPr lang="de-DE" dirty="0" smtClean="0">
                <a:effectLst/>
              </a:rPr>
              <a:t>Mathematik auf Oberstufenniveau und angewandte Statistik anwenden</a:t>
            </a:r>
          </a:p>
          <a:p>
            <a:pPr lvl="0"/>
            <a:r>
              <a:rPr lang="de-DE" dirty="0" smtClean="0">
                <a:effectLst/>
              </a:rPr>
              <a:t>Computersoftware nutzen: Statistik, Inhaltsanalyse, (Programmiersprachen wie Python)</a:t>
            </a:r>
          </a:p>
          <a:p>
            <a:pPr lvl="0"/>
            <a:r>
              <a:rPr lang="de-DE" dirty="0" smtClean="0">
                <a:effectLst/>
              </a:rPr>
              <a:t>Verbale Präsentationen mit wenig Zeit geben</a:t>
            </a:r>
          </a:p>
          <a:p>
            <a:pPr lvl="0"/>
            <a:r>
              <a:rPr lang="de-DE" dirty="0" smtClean="0">
                <a:effectLst/>
              </a:rPr>
              <a:t>Graphische Darstellungen von komplexen Zusammenhängen für Präsentationen erarbeiten (z.B. Poster, Mindmaps)</a:t>
            </a:r>
          </a:p>
          <a:p>
            <a:pPr lvl="0"/>
            <a:r>
              <a:rPr lang="de-DE" dirty="0" smtClean="0">
                <a:effectLst/>
              </a:rPr>
              <a:t>Mitstudierenden (und Dozierenden) Feedback geben und Feedback annehmen</a:t>
            </a:r>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19</a:t>
            </a:fld>
            <a:endParaRPr lang="de-DE"/>
          </a:p>
        </p:txBody>
      </p:sp>
    </p:spTree>
    <p:extLst>
      <p:ext uri="{BB962C8B-B14F-4D97-AF65-F5344CB8AC3E}">
        <p14:creationId xmlns:p14="http://schemas.microsoft.com/office/powerpoint/2010/main" val="1978099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3039095"/>
            <a:ext cx="7772400" cy="1470025"/>
          </a:xfrm>
        </p:spPr>
        <p:txBody>
          <a:bodyPr>
            <a:normAutofit fontScale="90000"/>
          </a:bodyPr>
          <a:lstStyle/>
          <a:p>
            <a:r>
              <a:rPr lang="de-DE" dirty="0" err="1" smtClean="0"/>
              <a:t>Kennenlerntag</a:t>
            </a:r>
            <a:r>
              <a:rPr lang="de-DE" dirty="0" smtClean="0"/>
              <a:t> BA Politikwissenschaft</a:t>
            </a:r>
            <a:br>
              <a:rPr lang="de-DE" dirty="0" smtClean="0"/>
            </a:br>
            <a:r>
              <a:rPr lang="de-DE" dirty="0" smtClean="0"/>
              <a:t/>
            </a:r>
            <a:br>
              <a:rPr lang="de-DE" dirty="0" smtClean="0"/>
            </a:br>
            <a:r>
              <a:rPr lang="de-DE" dirty="0" smtClean="0"/>
              <a:t>Die spannendsten Inhalte der Welt, kein </a:t>
            </a:r>
            <a:r>
              <a:rPr lang="de-DE" dirty="0" err="1" smtClean="0"/>
              <a:t>Laberfach</a:t>
            </a:r>
            <a:r>
              <a:rPr lang="de-DE" dirty="0" smtClean="0"/>
              <a:t> und die Ausbildung zu Generalisten </a:t>
            </a:r>
            <a:br>
              <a:rPr lang="de-DE" dirty="0" smtClean="0"/>
            </a:br>
            <a:r>
              <a:rPr lang="de-DE" dirty="0" smtClean="0"/>
              <a:t/>
            </a:r>
            <a:br>
              <a:rPr lang="de-DE" dirty="0" smtClean="0"/>
            </a:br>
            <a:endParaRPr lang="de-DE" dirty="0"/>
          </a:p>
        </p:txBody>
      </p:sp>
      <p:sp>
        <p:nvSpPr>
          <p:cNvPr id="3" name="Untertitel 2"/>
          <p:cNvSpPr>
            <a:spLocks noGrp="1"/>
          </p:cNvSpPr>
          <p:nvPr>
            <p:ph type="subTitle" idx="1"/>
          </p:nvPr>
        </p:nvSpPr>
        <p:spPr>
          <a:xfrm>
            <a:off x="1187624" y="5301208"/>
            <a:ext cx="6400800" cy="960512"/>
          </a:xfrm>
        </p:spPr>
        <p:txBody>
          <a:bodyPr>
            <a:normAutofit/>
          </a:bodyPr>
          <a:lstStyle/>
          <a:p>
            <a:r>
              <a:rPr lang="de-DE" dirty="0" smtClean="0">
                <a:solidFill>
                  <a:schemeClr val="tx1"/>
                </a:solidFill>
              </a:rPr>
              <a:t>Prof. Dr. Achim Goerres</a:t>
            </a:r>
          </a:p>
          <a:p>
            <a:r>
              <a:rPr lang="de-DE" smtClean="0">
                <a:solidFill>
                  <a:schemeClr val="tx1"/>
                </a:solidFill>
                <a:hlinkClick r:id="rId2"/>
              </a:rPr>
              <a:t>www.achimgoerres.de/teaching</a:t>
            </a:r>
            <a:r>
              <a:rPr lang="de-DE" smtClean="0">
                <a:solidFill>
                  <a:schemeClr val="tx1"/>
                </a:solidFill>
              </a:rPr>
              <a:t> Folien</a:t>
            </a:r>
            <a:endParaRPr lang="de-DE" smtClean="0">
              <a:solidFill>
                <a:schemeClr val="tx1"/>
              </a:solidFill>
            </a:endParaRPr>
          </a:p>
          <a:p>
            <a:endParaRPr lang="de-DE" dirty="0">
              <a:solidFill>
                <a:schemeClr val="tx1"/>
              </a:solidFill>
            </a:endParaRPr>
          </a:p>
        </p:txBody>
      </p:sp>
      <p:pic>
        <p:nvPicPr>
          <p:cNvPr id="4098" name="Picture 2" descr="Lehrstuhl für Empirische Politikwissenschaft Uni Duisburg-Ess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3185"/>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624" y="-13185"/>
            <a:ext cx="4381499" cy="1714500"/>
          </a:xfrm>
          <a:prstGeom prst="rect">
            <a:avLst/>
          </a:prstGeom>
        </p:spPr>
      </p:pic>
    </p:spTree>
    <p:extLst>
      <p:ext uri="{BB962C8B-B14F-4D97-AF65-F5344CB8AC3E}">
        <p14:creationId xmlns:p14="http://schemas.microsoft.com/office/powerpoint/2010/main" val="2236419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lang="de-DE" sz="3600" kern="1200" dirty="0" smtClean="0">
                <a:solidFill>
                  <a:schemeClr val="accent1"/>
                </a:solidFill>
                <a:effectLst/>
                <a:latin typeface="Arial" pitchFamily="34" charset="0"/>
                <a:ea typeface="+mj-ea"/>
                <a:cs typeface="Arial" pitchFamily="34" charset="0"/>
              </a:rPr>
              <a:t>Was ist ein Politikwissenschaftsstudium NICHT?</a:t>
            </a:r>
            <a:endParaRPr lang="de-DE" dirty="0"/>
          </a:p>
        </p:txBody>
      </p:sp>
      <p:sp>
        <p:nvSpPr>
          <p:cNvPr id="3" name="Inhaltsplatzhalter 2"/>
          <p:cNvSpPr>
            <a:spLocks noGrp="1"/>
          </p:cNvSpPr>
          <p:nvPr>
            <p:ph idx="1"/>
          </p:nvPr>
        </p:nvSpPr>
        <p:spPr/>
        <p:txBody>
          <a:bodyPr/>
          <a:lstStyle/>
          <a:p>
            <a:pPr lvl="0"/>
            <a:r>
              <a:rPr lang="de-DE" dirty="0" smtClean="0">
                <a:effectLst/>
              </a:rPr>
              <a:t>Eine Vorbereitung auf einen konkreten Beruf </a:t>
            </a:r>
            <a:r>
              <a:rPr lang="de-DE" dirty="0" smtClean="0">
                <a:effectLst/>
                <a:sym typeface="Wingdings" panose="05000000000000000000" pitchFamily="2" charset="2"/>
              </a:rPr>
              <a:t> s</a:t>
            </a:r>
            <a:r>
              <a:rPr lang="de-DE" dirty="0" smtClean="0">
                <a:effectLst/>
              </a:rPr>
              <a:t>tatt-dessen </a:t>
            </a:r>
            <a:r>
              <a:rPr lang="de-DE" dirty="0" err="1" smtClean="0">
                <a:effectLst/>
              </a:rPr>
              <a:t>Generalistenstudium</a:t>
            </a:r>
            <a:r>
              <a:rPr lang="de-DE" dirty="0" smtClean="0">
                <a:effectLst/>
              </a:rPr>
              <a:t>, Praktika und begleitende Berufserfahrung</a:t>
            </a:r>
          </a:p>
          <a:p>
            <a:pPr lvl="0"/>
            <a:endParaRPr lang="de-DE" dirty="0" smtClean="0">
              <a:effectLst/>
            </a:endParaRPr>
          </a:p>
          <a:p>
            <a:pPr lvl="0"/>
            <a:r>
              <a:rPr lang="de-DE" dirty="0"/>
              <a:t>Labern über Politik wie in der Kneipe.</a:t>
            </a:r>
          </a:p>
          <a:p>
            <a:pPr lvl="0"/>
            <a:endParaRPr lang="de-DE" dirty="0"/>
          </a:p>
          <a:p>
            <a:pPr lvl="0"/>
            <a:r>
              <a:rPr lang="de-DE" dirty="0"/>
              <a:t>Reden über Politik wie Journalisten.</a:t>
            </a:r>
          </a:p>
          <a:p>
            <a:pPr lvl="0"/>
            <a:endParaRPr lang="de-DE" dirty="0" smtClean="0">
              <a:effectLst/>
            </a:endParaRPr>
          </a:p>
          <a:p>
            <a:pPr lvl="0"/>
            <a:r>
              <a:rPr lang="de-DE" dirty="0" smtClean="0">
                <a:effectLst/>
              </a:rPr>
              <a:t>Der Weg in die Arbeitslosigkeit. </a:t>
            </a:r>
          </a:p>
          <a:p>
            <a:pPr lvl="0"/>
            <a:endParaRPr lang="de-DE" dirty="0" smtClean="0">
              <a:effectLst/>
            </a:endParaRPr>
          </a:p>
          <a:p>
            <a:endParaRPr lang="de-DE" dirty="0"/>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20</a:t>
            </a:fld>
            <a:endParaRPr lang="de-DE"/>
          </a:p>
        </p:txBody>
      </p:sp>
    </p:spTree>
    <p:extLst>
      <p:ext uri="{BB962C8B-B14F-4D97-AF65-F5344CB8AC3E}">
        <p14:creationId xmlns:p14="http://schemas.microsoft.com/office/powerpoint/2010/main" val="3404773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Geringe Arbeitslosigkeit</a:t>
            </a:r>
            <a:endParaRPr lang="de-DE" dirty="0"/>
          </a:p>
        </p:txBody>
      </p:sp>
      <p:sp>
        <p:nvSpPr>
          <p:cNvPr id="3" name="Fußzeilenplatzhalter 2"/>
          <p:cNvSpPr>
            <a:spLocks noGrp="1"/>
          </p:cNvSpPr>
          <p:nvPr>
            <p:ph type="ftr" sz="quarter" idx="11"/>
          </p:nvPr>
        </p:nvSpPr>
        <p:spPr/>
        <p:txBody>
          <a:bodyPr/>
          <a:lstStyle/>
          <a:p>
            <a:r>
              <a:rPr lang="de-DE" smtClean="0"/>
              <a:t>Prof. Dr. Achim Goerres</a:t>
            </a:r>
            <a:endParaRPr lang="de-DE" dirty="0"/>
          </a:p>
        </p:txBody>
      </p:sp>
      <p:sp>
        <p:nvSpPr>
          <p:cNvPr id="4" name="Foliennummernplatzhalter 3"/>
          <p:cNvSpPr>
            <a:spLocks noGrp="1"/>
          </p:cNvSpPr>
          <p:nvPr>
            <p:ph type="sldNum" sz="quarter" idx="12"/>
          </p:nvPr>
        </p:nvSpPr>
        <p:spPr/>
        <p:txBody>
          <a:bodyPr/>
          <a:lstStyle/>
          <a:p>
            <a:fld id="{6C42E160-512F-4EDC-BEFD-8957ED1DBC23}" type="slidenum">
              <a:rPr lang="de-DE" smtClean="0"/>
              <a:t>21</a:t>
            </a:fld>
            <a:endParaRPr lang="de-DE"/>
          </a:p>
        </p:txBody>
      </p:sp>
      <p:pic>
        <p:nvPicPr>
          <p:cNvPr id="5" name="Grafik 4"/>
          <p:cNvPicPr>
            <a:picLocks noChangeAspect="1"/>
          </p:cNvPicPr>
          <p:nvPr/>
        </p:nvPicPr>
        <p:blipFill>
          <a:blip r:embed="rId2"/>
          <a:stretch>
            <a:fillRect/>
          </a:stretch>
        </p:blipFill>
        <p:spPr>
          <a:xfrm>
            <a:off x="755576" y="1124744"/>
            <a:ext cx="6995120" cy="4885580"/>
          </a:xfrm>
          <a:prstGeom prst="rect">
            <a:avLst/>
          </a:prstGeom>
        </p:spPr>
      </p:pic>
      <p:sp>
        <p:nvSpPr>
          <p:cNvPr id="6" name="Textfeld 5"/>
          <p:cNvSpPr txBox="1"/>
          <p:nvPr/>
        </p:nvSpPr>
        <p:spPr>
          <a:xfrm>
            <a:off x="971600" y="6022401"/>
            <a:ext cx="6912768" cy="523220"/>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Quelle: Statistik der Bundesagentur für </a:t>
            </a:r>
            <a:r>
              <a:rPr lang="de-DE" sz="1400" dirty="0" smtClean="0">
                <a:latin typeface="Arial" panose="020B0604020202020204" pitchFamily="34" charset="0"/>
                <a:cs typeface="Arial" panose="020B0604020202020204" pitchFamily="34" charset="0"/>
              </a:rPr>
              <a:t>Arbeit Berichte</a:t>
            </a:r>
            <a:r>
              <a:rPr lang="de-DE" sz="1400" dirty="0">
                <a:latin typeface="Arial" panose="020B0604020202020204" pitchFamily="34" charset="0"/>
                <a:cs typeface="Arial" panose="020B0604020202020204" pitchFamily="34" charset="0"/>
              </a:rPr>
              <a:t>: Blickpunkt Arbeitsmarkt - Akademikerinnen und </a:t>
            </a:r>
            <a:r>
              <a:rPr lang="de-DE" sz="1400" dirty="0" smtClean="0">
                <a:latin typeface="Arial" panose="020B0604020202020204" pitchFamily="34" charset="0"/>
                <a:cs typeface="Arial" panose="020B0604020202020204" pitchFamily="34" charset="0"/>
              </a:rPr>
              <a:t>Akademiker, Nürnberg</a:t>
            </a:r>
            <a:r>
              <a:rPr lang="de-DE" sz="1400" dirty="0">
                <a:latin typeface="Arial" panose="020B0604020202020204" pitchFamily="34" charset="0"/>
                <a:cs typeface="Arial" panose="020B0604020202020204" pitchFamily="34" charset="0"/>
              </a:rPr>
              <a:t>, April </a:t>
            </a:r>
            <a:r>
              <a:rPr lang="de-DE" sz="1400" dirty="0" smtClean="0">
                <a:latin typeface="Arial" panose="020B0604020202020204" pitchFamily="34" charset="0"/>
                <a:cs typeface="Arial" panose="020B0604020202020204" pitchFamily="34" charset="0"/>
              </a:rPr>
              <a:t>2019, S. 29.</a:t>
            </a:r>
            <a:endParaRPr lang="de-DE" sz="1400" dirty="0">
              <a:latin typeface="Arial" panose="020B0604020202020204" pitchFamily="34" charset="0"/>
              <a:cs typeface="Arial" panose="020B0604020202020204" pitchFamily="34" charset="0"/>
            </a:endParaRPr>
          </a:p>
        </p:txBody>
      </p:sp>
      <p:sp>
        <p:nvSpPr>
          <p:cNvPr id="7" name="Textfeld 6"/>
          <p:cNvSpPr txBox="1"/>
          <p:nvPr/>
        </p:nvSpPr>
        <p:spPr>
          <a:xfrm>
            <a:off x="755576" y="2996952"/>
            <a:ext cx="1296144" cy="923330"/>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Allgemein</a:t>
            </a:r>
          </a:p>
          <a:p>
            <a:endParaRPr lang="de-DE" dirty="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5,2 %</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53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Warum lohnt sich der BA </a:t>
            </a:r>
            <a:r>
              <a:rPr lang="de-DE" dirty="0" err="1" smtClean="0"/>
              <a:t>PoWi</a:t>
            </a:r>
            <a:r>
              <a:rPr lang="de-DE" dirty="0" smtClean="0"/>
              <a:t> an der Uni Duisburg-Essen?</a:t>
            </a:r>
            <a:endParaRPr lang="de-DE" dirty="0"/>
          </a:p>
        </p:txBody>
      </p:sp>
      <p:sp>
        <p:nvSpPr>
          <p:cNvPr id="3" name="Inhaltsplatzhalter 2"/>
          <p:cNvSpPr>
            <a:spLocks noGrp="1"/>
          </p:cNvSpPr>
          <p:nvPr>
            <p:ph idx="1"/>
          </p:nvPr>
        </p:nvSpPr>
        <p:spPr/>
        <p:txBody>
          <a:bodyPr>
            <a:normAutofit lnSpcReduction="10000"/>
          </a:bodyPr>
          <a:lstStyle/>
          <a:p>
            <a:r>
              <a:rPr lang="de-DE" b="1" dirty="0" smtClean="0"/>
              <a:t>Fachlich</a:t>
            </a:r>
            <a:r>
              <a:rPr lang="de-DE" dirty="0" smtClean="0"/>
              <a:t>:</a:t>
            </a:r>
          </a:p>
          <a:p>
            <a:pPr lvl="1"/>
            <a:r>
              <a:rPr lang="de-DE" dirty="0" smtClean="0"/>
              <a:t>Größtes Institut in NRW</a:t>
            </a:r>
          </a:p>
          <a:p>
            <a:pPr lvl="1"/>
            <a:r>
              <a:rPr lang="de-DE" dirty="0" smtClean="0"/>
              <a:t>Ein-Fach-BA: Internationale Beziehungen, Deutschland, Vergleichende, Policy, politische Theorie</a:t>
            </a:r>
          </a:p>
          <a:p>
            <a:pPr lvl="1"/>
            <a:r>
              <a:rPr lang="de-DE" dirty="0"/>
              <a:t>Breite Methodenausbildung mit </a:t>
            </a:r>
            <a:r>
              <a:rPr lang="de-DE" dirty="0" smtClean="0"/>
              <a:t>Fähigkeiten, die später gefragt werden</a:t>
            </a:r>
          </a:p>
          <a:p>
            <a:pPr lvl="1"/>
            <a:r>
              <a:rPr lang="de-DE" dirty="0" smtClean="0"/>
              <a:t>Mentoring</a:t>
            </a:r>
            <a:endParaRPr lang="de-DE" dirty="0"/>
          </a:p>
          <a:p>
            <a:pPr lvl="1"/>
            <a:r>
              <a:rPr lang="de-DE" dirty="0" smtClean="0"/>
              <a:t>Übergreifendes Konzept zur Ausbildung weiterer Fähigkeiten</a:t>
            </a:r>
          </a:p>
          <a:p>
            <a:r>
              <a:rPr lang="de-DE" b="1" dirty="0" smtClean="0"/>
              <a:t>Professionell</a:t>
            </a:r>
            <a:r>
              <a:rPr lang="de-DE" dirty="0" smtClean="0"/>
              <a:t>: Profis als Ansprechpartner für Studiengang, Ausland und Prüfungen</a:t>
            </a:r>
          </a:p>
          <a:p>
            <a:r>
              <a:rPr lang="de-DE" b="1" dirty="0" smtClean="0"/>
              <a:t>Menschlich</a:t>
            </a:r>
            <a:r>
              <a:rPr lang="de-DE" dirty="0" smtClean="0"/>
              <a:t>: weil wir uns um Sie kümmern</a:t>
            </a:r>
            <a:endParaRPr lang="de-DE" dirty="0"/>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22</a:t>
            </a:fld>
            <a:endParaRPr lang="de-DE"/>
          </a:p>
        </p:txBody>
      </p:sp>
    </p:spTree>
    <p:extLst>
      <p:ext uri="{BB962C8B-B14F-4D97-AF65-F5344CB8AC3E}">
        <p14:creationId xmlns:p14="http://schemas.microsoft.com/office/powerpoint/2010/main" val="1071355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3039095"/>
            <a:ext cx="7772400" cy="1470025"/>
          </a:xfrm>
        </p:spPr>
        <p:txBody>
          <a:bodyPr>
            <a:normAutofit fontScale="90000"/>
          </a:bodyPr>
          <a:lstStyle/>
          <a:p>
            <a:r>
              <a:rPr lang="de-DE" dirty="0" smtClean="0"/>
              <a:t>Wer wählt eigentlich die Alternative für Deutschland und warum?</a:t>
            </a:r>
            <a:r>
              <a:rPr lang="de-DE" dirty="0" smtClean="0"/>
              <a:t/>
            </a:r>
            <a:br>
              <a:rPr lang="de-DE" dirty="0" smtClean="0"/>
            </a:br>
            <a:r>
              <a:rPr lang="de-DE" dirty="0" smtClean="0"/>
              <a:t/>
            </a:r>
            <a:br>
              <a:rPr lang="de-DE" dirty="0" smtClean="0"/>
            </a:br>
            <a:endParaRPr lang="de-DE" dirty="0"/>
          </a:p>
        </p:txBody>
      </p:sp>
      <p:sp>
        <p:nvSpPr>
          <p:cNvPr id="3" name="Untertitel 2"/>
          <p:cNvSpPr>
            <a:spLocks noGrp="1"/>
          </p:cNvSpPr>
          <p:nvPr>
            <p:ph type="subTitle" idx="1"/>
          </p:nvPr>
        </p:nvSpPr>
        <p:spPr>
          <a:xfrm>
            <a:off x="1187624" y="5013176"/>
            <a:ext cx="6400800" cy="1248544"/>
          </a:xfrm>
        </p:spPr>
        <p:txBody>
          <a:bodyPr>
            <a:normAutofit/>
          </a:bodyPr>
          <a:lstStyle/>
          <a:p>
            <a:r>
              <a:rPr lang="de-DE" dirty="0" smtClean="0">
                <a:solidFill>
                  <a:schemeClr val="tx1"/>
                </a:solidFill>
              </a:rPr>
              <a:t>Prof</a:t>
            </a:r>
            <a:r>
              <a:rPr lang="de-DE" dirty="0">
                <a:solidFill>
                  <a:schemeClr val="tx1"/>
                </a:solidFill>
              </a:rPr>
              <a:t>. Dr. Achim </a:t>
            </a:r>
            <a:r>
              <a:rPr lang="de-DE" dirty="0" smtClean="0">
                <a:solidFill>
                  <a:schemeClr val="tx1"/>
                </a:solidFill>
              </a:rPr>
              <a:t>Goerres</a:t>
            </a:r>
            <a:endParaRPr lang="de-DE" dirty="0">
              <a:solidFill>
                <a:schemeClr val="tx1"/>
              </a:solidFill>
            </a:endParaRPr>
          </a:p>
        </p:txBody>
      </p:sp>
      <p:pic>
        <p:nvPicPr>
          <p:cNvPr id="4098" name="Picture 2" descr="Lehrstuhl für Empirische Politikwissenschaft Uni Duisburg-Ess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3185"/>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24" y="-13185"/>
            <a:ext cx="4381499" cy="1714500"/>
          </a:xfrm>
          <a:prstGeom prst="rect">
            <a:avLst/>
          </a:prstGeom>
        </p:spPr>
      </p:pic>
    </p:spTree>
    <p:extLst>
      <p:ext uri="{BB962C8B-B14F-4D97-AF65-F5344CB8AC3E}">
        <p14:creationId xmlns:p14="http://schemas.microsoft.com/office/powerpoint/2010/main" val="2955832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Warum mache ich Wahlforschung?</a:t>
            </a:r>
            <a:endParaRPr lang="de-DE" dirty="0"/>
          </a:p>
        </p:txBody>
      </p:sp>
      <p:sp>
        <p:nvSpPr>
          <p:cNvPr id="3" name="Inhaltsplatzhalter 2"/>
          <p:cNvSpPr>
            <a:spLocks noGrp="1"/>
          </p:cNvSpPr>
          <p:nvPr>
            <p:ph idx="1"/>
          </p:nvPr>
        </p:nvSpPr>
        <p:spPr/>
        <p:txBody>
          <a:bodyPr>
            <a:normAutofit lnSpcReduction="10000"/>
          </a:bodyPr>
          <a:lstStyle/>
          <a:p>
            <a:r>
              <a:rPr lang="de-DE" sz="2600" dirty="0"/>
              <a:t>Fasziniert </a:t>
            </a:r>
            <a:r>
              <a:rPr lang="de-DE" sz="2600" dirty="0" smtClean="0"/>
              <a:t>von </a:t>
            </a:r>
            <a:r>
              <a:rPr lang="de-DE" sz="2600" dirty="0"/>
              <a:t>Menschen und menschlichem Verhalten in der Politik</a:t>
            </a:r>
          </a:p>
          <a:p>
            <a:endParaRPr lang="de-DE" sz="2600" dirty="0" smtClean="0"/>
          </a:p>
          <a:p>
            <a:r>
              <a:rPr lang="de-DE" sz="2600" dirty="0" smtClean="0"/>
              <a:t>In der Wahlforschung </a:t>
            </a:r>
            <a:r>
              <a:rPr lang="de-DE" sz="2600" dirty="0"/>
              <a:t>kommen Emotionen, Ängste, Freude, sachliche Erwägungen, Bewertungen </a:t>
            </a:r>
            <a:r>
              <a:rPr lang="de-DE" sz="2600" dirty="0" smtClean="0"/>
              <a:t>von </a:t>
            </a:r>
            <a:r>
              <a:rPr lang="de-DE" sz="2600" dirty="0"/>
              <a:t>Personen und </a:t>
            </a:r>
            <a:r>
              <a:rPr lang="de-DE" sz="2600" dirty="0" smtClean="0"/>
              <a:t>politischen Themen zusammen</a:t>
            </a:r>
          </a:p>
          <a:p>
            <a:pPr marL="0" indent="0">
              <a:buNone/>
            </a:pPr>
            <a:endParaRPr lang="de-DE" sz="2600" dirty="0"/>
          </a:p>
          <a:p>
            <a:r>
              <a:rPr lang="de-DE" sz="2600" dirty="0"/>
              <a:t>Wahlen sind wichtig; </a:t>
            </a:r>
            <a:r>
              <a:rPr lang="de-DE" sz="2600" dirty="0" smtClean="0"/>
              <a:t>funktionierende </a:t>
            </a:r>
            <a:r>
              <a:rPr lang="de-DE" sz="2600" dirty="0"/>
              <a:t>Wahlen sind </a:t>
            </a:r>
            <a:r>
              <a:rPr lang="de-DE" sz="2600" dirty="0" smtClean="0"/>
              <a:t>Minimalbedingung </a:t>
            </a:r>
            <a:r>
              <a:rPr lang="de-DE" sz="2600" dirty="0"/>
              <a:t>für funktionierende </a:t>
            </a:r>
            <a:r>
              <a:rPr lang="de-DE" sz="2600" dirty="0" smtClean="0"/>
              <a:t>Demokratie</a:t>
            </a:r>
          </a:p>
          <a:p>
            <a:endParaRPr lang="de-DE" sz="2600" dirty="0"/>
          </a:p>
          <a:p>
            <a:r>
              <a:rPr lang="de-DE" sz="2600" dirty="0" smtClean="0"/>
              <a:t>Ich mag Zahlen und Interviews.</a:t>
            </a:r>
            <a:endParaRPr lang="de-DE" sz="2600" dirty="0"/>
          </a:p>
          <a:p>
            <a:endParaRPr lang="de-DE" dirty="0"/>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24</a:t>
            </a:fld>
            <a:endParaRPr lang="de-DE"/>
          </a:p>
        </p:txBody>
      </p:sp>
    </p:spTree>
    <p:extLst>
      <p:ext uri="{BB962C8B-B14F-4D97-AF65-F5344CB8AC3E}">
        <p14:creationId xmlns:p14="http://schemas.microsoft.com/office/powerpoint/2010/main" val="2485209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Dürfen wir eigentlich an der Universität über aktuelle Parteien reden?</a:t>
            </a:r>
            <a:endParaRPr lang="de-DE" dirty="0"/>
          </a:p>
        </p:txBody>
      </p:sp>
      <p:sp>
        <p:nvSpPr>
          <p:cNvPr id="3" name="Inhaltsplatzhalter 2"/>
          <p:cNvSpPr>
            <a:spLocks noGrp="1"/>
          </p:cNvSpPr>
          <p:nvPr>
            <p:ph idx="1"/>
          </p:nvPr>
        </p:nvSpPr>
        <p:spPr/>
        <p:txBody>
          <a:bodyPr/>
          <a:lstStyle/>
          <a:p>
            <a:r>
              <a:rPr lang="de-DE" dirty="0" smtClean="0"/>
              <a:t>Indoktrinationsverbot</a:t>
            </a:r>
          </a:p>
          <a:p>
            <a:pPr marL="0" indent="0">
              <a:buNone/>
            </a:pPr>
            <a:endParaRPr lang="de-DE" dirty="0" smtClean="0"/>
          </a:p>
          <a:p>
            <a:r>
              <a:rPr lang="de-DE" dirty="0" smtClean="0"/>
              <a:t>Verbot, Sie in Ihrer politischen Überzeugung zu beeinflussen</a:t>
            </a:r>
          </a:p>
          <a:p>
            <a:endParaRPr lang="de-DE" dirty="0"/>
          </a:p>
          <a:p>
            <a:r>
              <a:rPr lang="de-DE" dirty="0" smtClean="0"/>
              <a:t>Wir dürfen aber Parteien analysieren und kritisieren</a:t>
            </a:r>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25</a:t>
            </a:fld>
            <a:endParaRPr lang="de-DE"/>
          </a:p>
        </p:txBody>
      </p:sp>
    </p:spTree>
    <p:extLst>
      <p:ext uri="{BB962C8B-B14F-4D97-AF65-F5344CB8AC3E}">
        <p14:creationId xmlns:p14="http://schemas.microsoft.com/office/powerpoint/2010/main" val="2202338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die AfD?</a:t>
            </a:r>
            <a:endParaRPr lang="de-DE" dirty="0"/>
          </a:p>
        </p:txBody>
      </p:sp>
      <p:sp>
        <p:nvSpPr>
          <p:cNvPr id="3" name="Inhaltsplatzhalter 2"/>
          <p:cNvSpPr>
            <a:spLocks noGrp="1"/>
          </p:cNvSpPr>
          <p:nvPr>
            <p:ph idx="1"/>
          </p:nvPr>
        </p:nvSpPr>
        <p:spPr/>
        <p:txBody>
          <a:bodyPr/>
          <a:lstStyle/>
          <a:p>
            <a:r>
              <a:rPr lang="de-DE" dirty="0" smtClean="0"/>
              <a:t>Gründung etwa ein Jahr vor der Bundestagswahl 2013</a:t>
            </a:r>
          </a:p>
          <a:p>
            <a:r>
              <a:rPr lang="de-DE" dirty="0" smtClean="0"/>
              <a:t>Partei = Organisation</a:t>
            </a:r>
          </a:p>
          <a:p>
            <a:r>
              <a:rPr lang="de-DE" dirty="0" smtClean="0"/>
              <a:t>Führungspersonal</a:t>
            </a:r>
          </a:p>
          <a:p>
            <a:r>
              <a:rPr lang="de-DE" dirty="0" smtClean="0"/>
              <a:t>Mitglieder</a:t>
            </a:r>
          </a:p>
          <a:p>
            <a:r>
              <a:rPr lang="de-DE" dirty="0" smtClean="0"/>
              <a:t>Zwei große Phasen</a:t>
            </a:r>
          </a:p>
          <a:p>
            <a:pPr lvl="1"/>
            <a:r>
              <a:rPr lang="de-DE" dirty="0" smtClean="0"/>
              <a:t>Bis Frühjahr 2015 (Lucke-Partei): wirtschaftsliberal, europakritisch, populistisch, gemäßigt</a:t>
            </a:r>
          </a:p>
          <a:p>
            <a:pPr lvl="1"/>
            <a:r>
              <a:rPr lang="de-DE" dirty="0" smtClean="0"/>
              <a:t>Seit Frühjahr 2015: islamophob, rechtspopulistisch, nationalistisch, extremer</a:t>
            </a:r>
            <a:endParaRPr lang="de-DE" dirty="0"/>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26</a:t>
            </a:fld>
            <a:endParaRPr lang="de-DE"/>
          </a:p>
        </p:txBody>
      </p:sp>
    </p:spTree>
    <p:extLst>
      <p:ext uri="{BB962C8B-B14F-4D97-AF65-F5344CB8AC3E}">
        <p14:creationId xmlns:p14="http://schemas.microsoft.com/office/powerpoint/2010/main" val="815334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lang="de-DE" sz="3600" kern="1200" dirty="0" smtClean="0">
                <a:solidFill>
                  <a:schemeClr val="accent1"/>
                </a:solidFill>
                <a:effectLst/>
                <a:latin typeface="Arial" pitchFamily="34" charset="0"/>
                <a:ea typeface="+mj-ea"/>
                <a:cs typeface="Arial" pitchFamily="34" charset="0"/>
              </a:rPr>
              <a:t>Warum sollten wir uns für die Wähler der AfD interessieren?</a:t>
            </a:r>
            <a:endParaRPr lang="de-DE" dirty="0"/>
          </a:p>
        </p:txBody>
      </p:sp>
      <p:sp>
        <p:nvSpPr>
          <p:cNvPr id="3" name="Inhaltsplatzhalter 2"/>
          <p:cNvSpPr>
            <a:spLocks noGrp="1"/>
          </p:cNvSpPr>
          <p:nvPr>
            <p:ph idx="1"/>
          </p:nvPr>
        </p:nvSpPr>
        <p:spPr/>
        <p:txBody>
          <a:bodyPr>
            <a:normAutofit/>
          </a:bodyPr>
          <a:lstStyle/>
          <a:p>
            <a:pPr lvl="0"/>
            <a:r>
              <a:rPr lang="de-DE" dirty="0" smtClean="0">
                <a:effectLst/>
              </a:rPr>
              <a:t>Geschichte:</a:t>
            </a:r>
          </a:p>
          <a:p>
            <a:pPr lvl="1"/>
            <a:r>
              <a:rPr lang="de-DE" dirty="0" smtClean="0">
                <a:effectLst/>
              </a:rPr>
              <a:t>Eine von nur zwei neuen Parteien im Deutschen Bundestag seit 1949</a:t>
            </a:r>
          </a:p>
          <a:p>
            <a:pPr lvl="1"/>
            <a:r>
              <a:rPr lang="de-DE" dirty="0" smtClean="0">
                <a:effectLst/>
              </a:rPr>
              <a:t>Kurze Geschichte, schneller Erfolg</a:t>
            </a:r>
          </a:p>
          <a:p>
            <a:pPr marL="457200" lvl="1" indent="0">
              <a:buNone/>
            </a:pPr>
            <a:endParaRPr lang="de-DE" dirty="0" smtClean="0">
              <a:effectLst/>
            </a:endParaRPr>
          </a:p>
          <a:p>
            <a:r>
              <a:rPr lang="de-DE" dirty="0" smtClean="0"/>
              <a:t>Besonderer geschichtlicher Kontext</a:t>
            </a:r>
          </a:p>
          <a:p>
            <a:pPr lvl="1"/>
            <a:r>
              <a:rPr lang="de-DE" dirty="0" smtClean="0"/>
              <a:t>Große Migrationsbewegungen nach Deutschland im Jahr 2015/2015</a:t>
            </a:r>
          </a:p>
          <a:p>
            <a:pPr lvl="1"/>
            <a:r>
              <a:rPr lang="de-DE" dirty="0" smtClean="0"/>
              <a:t>Gehört das Erstarken der AfD in eine Reihe mit Donald Trump, Victor Orban in Ungarn und Marine Le Pen in Frankreich?</a:t>
            </a:r>
          </a:p>
          <a:p>
            <a:pPr lvl="1"/>
            <a:endParaRPr lang="de-DE" dirty="0"/>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27</a:t>
            </a:fld>
            <a:endParaRPr lang="de-DE"/>
          </a:p>
        </p:txBody>
      </p:sp>
    </p:spTree>
    <p:extLst>
      <p:ext uri="{BB962C8B-B14F-4D97-AF65-F5344CB8AC3E}">
        <p14:creationId xmlns:p14="http://schemas.microsoft.com/office/powerpoint/2010/main" val="381802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lang="de-DE" sz="3600" kern="1200" dirty="0" smtClean="0">
                <a:solidFill>
                  <a:schemeClr val="accent1"/>
                </a:solidFill>
                <a:effectLst/>
                <a:latin typeface="Arial" pitchFamily="34" charset="0"/>
                <a:ea typeface="+mj-ea"/>
                <a:cs typeface="Arial" pitchFamily="34" charset="0"/>
              </a:rPr>
              <a:t>Warum sollten wir uns für die Wähler der AfD interessieren? 2</a:t>
            </a:r>
            <a:endParaRPr lang="de-DE" dirty="0"/>
          </a:p>
        </p:txBody>
      </p:sp>
      <p:sp>
        <p:nvSpPr>
          <p:cNvPr id="3" name="Inhaltsplatzhalter 2"/>
          <p:cNvSpPr>
            <a:spLocks noGrp="1"/>
          </p:cNvSpPr>
          <p:nvPr>
            <p:ph idx="1"/>
          </p:nvPr>
        </p:nvSpPr>
        <p:spPr/>
        <p:txBody>
          <a:bodyPr/>
          <a:lstStyle/>
          <a:p>
            <a:r>
              <a:rPr lang="de-DE" dirty="0" smtClean="0"/>
              <a:t>Große Fragen</a:t>
            </a:r>
          </a:p>
          <a:p>
            <a:pPr lvl="1"/>
            <a:r>
              <a:rPr lang="de-DE" dirty="0" smtClean="0"/>
              <a:t>Ist die Zeit der materiellen Umverteilungsfragen im Nationalstaat vorbei? Einkommen, Vermögen, soziale Schicht, nationale Steuern</a:t>
            </a:r>
          </a:p>
          <a:p>
            <a:pPr lvl="1"/>
            <a:r>
              <a:rPr lang="de-DE" dirty="0" smtClean="0"/>
              <a:t>Geht es nur noch um Fragen von Zugehörigkeit und Identität: wer gehört zu mir und den Meinen und wer nicht?</a:t>
            </a:r>
          </a:p>
          <a:p>
            <a:pPr lvl="1"/>
            <a:r>
              <a:rPr lang="de-DE" dirty="0" smtClean="0"/>
              <a:t>David </a:t>
            </a:r>
            <a:r>
              <a:rPr lang="de-DE" dirty="0" err="1" smtClean="0"/>
              <a:t>Goodhart</a:t>
            </a:r>
            <a:r>
              <a:rPr lang="de-DE" dirty="0" smtClean="0"/>
              <a:t>: „</a:t>
            </a:r>
            <a:r>
              <a:rPr lang="de-DE" dirty="0" err="1" smtClean="0"/>
              <a:t>Anywheres</a:t>
            </a:r>
            <a:r>
              <a:rPr lang="de-DE" dirty="0" smtClean="0"/>
              <a:t>“ und „</a:t>
            </a:r>
            <a:r>
              <a:rPr lang="de-DE" dirty="0" err="1" smtClean="0"/>
              <a:t>Somewheres</a:t>
            </a:r>
            <a:r>
              <a:rPr lang="de-DE" dirty="0" smtClean="0"/>
              <a:t>“</a:t>
            </a:r>
            <a:r>
              <a:rPr lang="de-DE" dirty="0"/>
              <a:t> </a:t>
            </a:r>
            <a:r>
              <a:rPr lang="de-DE" dirty="0" smtClean="0"/>
              <a:t>(</a:t>
            </a:r>
            <a:r>
              <a:rPr lang="de-DE" dirty="0" err="1" smtClean="0"/>
              <a:t>Good</a:t>
            </a:r>
            <a:r>
              <a:rPr lang="de-DE" dirty="0" smtClean="0"/>
              <a:t> </a:t>
            </a:r>
            <a:r>
              <a:rPr lang="de-DE" dirty="0"/>
              <a:t>nachzulesen unter </a:t>
            </a:r>
            <a:r>
              <a:rPr lang="de-DE" dirty="0">
                <a:hlinkClick r:id="rId2"/>
              </a:rPr>
              <a:t>https://www.zukunftsinstitut.de/artikel/wohnen/somewheres-anywheres</a:t>
            </a:r>
            <a:r>
              <a:rPr lang="de-DE" dirty="0" smtClean="0">
                <a:hlinkClick r:id="rId2"/>
              </a:rPr>
              <a:t>/</a:t>
            </a:r>
            <a:r>
              <a:rPr lang="de-DE" dirty="0" smtClean="0"/>
              <a:t> )</a:t>
            </a:r>
          </a:p>
          <a:p>
            <a:r>
              <a:rPr lang="de-DE" dirty="0" smtClean="0"/>
              <a:t>Zusammenhang zwischen AfD-Erstarken und Wahlbeteiligung</a:t>
            </a:r>
            <a:endParaRPr lang="de-DE" dirty="0"/>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28</a:t>
            </a:fld>
            <a:endParaRPr lang="de-DE"/>
          </a:p>
        </p:txBody>
      </p:sp>
    </p:spTree>
    <p:extLst>
      <p:ext uri="{BB962C8B-B14F-4D97-AF65-F5344CB8AC3E}">
        <p14:creationId xmlns:p14="http://schemas.microsoft.com/office/powerpoint/2010/main" val="1988146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Übung a. erst zu 3-4, b. dann zu 6-8 Personen: Brainstorming</a:t>
            </a:r>
            <a:endParaRPr lang="de-DE" dirty="0"/>
          </a:p>
        </p:txBody>
      </p:sp>
      <p:sp>
        <p:nvSpPr>
          <p:cNvPr id="3" name="Inhaltsplatzhalter 2"/>
          <p:cNvSpPr>
            <a:spLocks noGrp="1"/>
          </p:cNvSpPr>
          <p:nvPr>
            <p:ph idx="1"/>
          </p:nvPr>
        </p:nvSpPr>
        <p:spPr/>
        <p:txBody>
          <a:bodyPr>
            <a:normAutofit lnSpcReduction="10000"/>
          </a:bodyPr>
          <a:lstStyle/>
          <a:p>
            <a:pPr marL="0" indent="0">
              <a:buNone/>
            </a:pPr>
            <a:r>
              <a:rPr lang="de-DE" dirty="0" smtClean="0"/>
              <a:t>a - 10 Minuten: Welche Erklärungen für die Wahl der AfD haben Sie schon einmal gehört? Bitte sammeln Sie in einer kleinen Gruppe zu 3-4. Die Person, die am frühesten im Kalenderjahr Geburtstag hat, macht Notizen (</a:t>
            </a:r>
            <a:r>
              <a:rPr lang="de-DE" dirty="0" err="1" smtClean="0"/>
              <a:t>Rapporteur</a:t>
            </a:r>
            <a:r>
              <a:rPr lang="de-DE" dirty="0" smtClean="0"/>
              <a:t>).</a:t>
            </a:r>
          </a:p>
          <a:p>
            <a:pPr marL="0" indent="0">
              <a:buNone/>
            </a:pPr>
            <a:endParaRPr lang="de-DE" dirty="0" smtClean="0"/>
          </a:p>
          <a:p>
            <a:pPr marL="0" indent="0">
              <a:buNone/>
            </a:pPr>
            <a:r>
              <a:rPr lang="de-DE" dirty="0" smtClean="0"/>
              <a:t>b – 5 Minuten: suchen Sie sich eine zweite Gruppe. Die </a:t>
            </a:r>
            <a:r>
              <a:rPr lang="de-DE" dirty="0" err="1" smtClean="0"/>
              <a:t>Rapporteurs</a:t>
            </a:r>
            <a:r>
              <a:rPr lang="de-DE" dirty="0" smtClean="0"/>
              <a:t> tragen das Gesammelte der großen Gruppe kurz vor. Identifizieren Sie ein oder zwei Erklärungen, die beide Gruppen gefunden haben</a:t>
            </a:r>
          </a:p>
          <a:p>
            <a:pPr marL="0" indent="0">
              <a:buNone/>
            </a:pPr>
            <a:endParaRPr lang="de-DE" dirty="0"/>
          </a:p>
          <a:p>
            <a:pPr marL="0" indent="0">
              <a:buNone/>
            </a:pPr>
            <a:r>
              <a:rPr lang="de-DE" dirty="0" smtClean="0"/>
              <a:t>c – Tragen Sie die zwei Erklärungen mit je einem Satz bei </a:t>
            </a:r>
            <a:r>
              <a:rPr lang="de-DE" dirty="0" err="1" smtClean="0"/>
              <a:t>Mentimeter</a:t>
            </a:r>
            <a:r>
              <a:rPr lang="de-DE" dirty="0" smtClean="0"/>
              <a:t> ein (nur ein Eintrag pro Großgruppe).</a:t>
            </a:r>
          </a:p>
          <a:p>
            <a:endParaRPr lang="de-DE" dirty="0" smtClean="0"/>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29</a:t>
            </a:fld>
            <a:endParaRPr lang="de-DE"/>
          </a:p>
        </p:txBody>
      </p:sp>
    </p:spTree>
    <p:extLst>
      <p:ext uri="{BB962C8B-B14F-4D97-AF65-F5344CB8AC3E}">
        <p14:creationId xmlns:p14="http://schemas.microsoft.com/office/powerpoint/2010/main" val="2331124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pPr/>
              <a:t>3</a:t>
            </a:fld>
            <a:endParaRPr lang="de-DE" dirty="0"/>
          </a:p>
        </p:txBody>
      </p:sp>
      <p:pic>
        <p:nvPicPr>
          <p:cNvPr id="1026" name="Picture 2" descr="C:\Users\Achim Goerres\Pictures\CT\Achim_homepage.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203848" y="980729"/>
            <a:ext cx="2664296" cy="4022482"/>
          </a:xfrm>
          <a:prstGeom prst="rect">
            <a:avLst/>
          </a:prstGeom>
          <a:noFill/>
          <a:effectLst>
            <a:outerShdw blurRad="50800" dist="50800" dir="5400000" algn="ctr" rotWithShape="0">
              <a:srgbClr val="000000">
                <a:alpha val="56000"/>
              </a:srgbClr>
            </a:outerShdw>
          </a:effectLst>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pic>
        <p:nvPicPr>
          <p:cNvPr id="47106" name="Picture 2" descr="https://s3-eu5.ixquick.com/cgi-bin/serveimage?url=http:%2F%2Fcdn1.stuttgarter-zeitung.de%2Fmedia.media.df0a8109-2816-4f6c-b813-160ef4082864.normalized.jpeg&amp;sp=ed1f0c6b4595a43480c615b5486bb7dc"/>
          <p:cNvPicPr>
            <a:picLocks noChangeAspect="1" noChangeArrowheads="1"/>
          </p:cNvPicPr>
          <p:nvPr/>
        </p:nvPicPr>
        <p:blipFill>
          <a:blip r:embed="rId4" cstate="print"/>
          <a:srcRect/>
          <a:stretch>
            <a:fillRect/>
          </a:stretch>
        </p:blipFill>
        <p:spPr bwMode="auto">
          <a:xfrm>
            <a:off x="395536" y="954813"/>
            <a:ext cx="2267612" cy="1489510"/>
          </a:xfrm>
          <a:prstGeom prst="rect">
            <a:avLst/>
          </a:prstGeom>
          <a:noFill/>
        </p:spPr>
      </p:pic>
      <p:pic>
        <p:nvPicPr>
          <p:cNvPr id="47110" name="Picture 6" descr="http://1.bp.blogspot.com/-NLoBiS9cqfQ/UI2XZ8KbdsI/AAAAAAAAb4M/RfT4U7k9QDM/s1600/mick-jagger-mormon.jpg"/>
          <p:cNvPicPr>
            <a:picLocks noChangeAspect="1" noChangeArrowheads="1"/>
          </p:cNvPicPr>
          <p:nvPr/>
        </p:nvPicPr>
        <p:blipFill>
          <a:blip r:embed="rId5" cstate="print"/>
          <a:srcRect/>
          <a:stretch>
            <a:fillRect/>
          </a:stretch>
        </p:blipFill>
        <p:spPr bwMode="auto">
          <a:xfrm>
            <a:off x="6372200" y="3501008"/>
            <a:ext cx="2232248" cy="1553075"/>
          </a:xfrm>
          <a:prstGeom prst="rect">
            <a:avLst/>
          </a:prstGeom>
          <a:noFill/>
        </p:spPr>
      </p:pic>
      <p:pic>
        <p:nvPicPr>
          <p:cNvPr id="47112" name="Picture 8" descr="http://darkroom.baltimoresun.com/wp-content/uploads/2013/04/AFP_Getty-167814490.jpg"/>
          <p:cNvPicPr>
            <a:picLocks noChangeAspect="1" noChangeArrowheads="1"/>
          </p:cNvPicPr>
          <p:nvPr/>
        </p:nvPicPr>
        <p:blipFill>
          <a:blip r:embed="rId6" cstate="print"/>
          <a:srcRect/>
          <a:stretch>
            <a:fillRect/>
          </a:stretch>
        </p:blipFill>
        <p:spPr bwMode="auto">
          <a:xfrm>
            <a:off x="6660232" y="1052736"/>
            <a:ext cx="1872207" cy="1941931"/>
          </a:xfrm>
          <a:prstGeom prst="rect">
            <a:avLst/>
          </a:prstGeom>
          <a:noFill/>
        </p:spPr>
      </p:pic>
      <p:pic>
        <p:nvPicPr>
          <p:cNvPr id="47114" name="Picture 10" descr="https://upload.wikimedia.org/wikipedia/commons/thumb/9/97/Landtag_Niedersachsen_DSCF7770_cropped.JPG/220px-Landtag_Niedersachsen_DSCF7770_cropped.JPG"/>
          <p:cNvPicPr>
            <a:picLocks noChangeAspect="1" noChangeArrowheads="1"/>
          </p:cNvPicPr>
          <p:nvPr/>
        </p:nvPicPr>
        <p:blipFill>
          <a:blip r:embed="rId7" cstate="print"/>
          <a:srcRect/>
          <a:stretch>
            <a:fillRect/>
          </a:stretch>
        </p:blipFill>
        <p:spPr bwMode="auto">
          <a:xfrm>
            <a:off x="755576" y="2924944"/>
            <a:ext cx="1440160" cy="2094779"/>
          </a:xfrm>
          <a:prstGeom prst="rect">
            <a:avLst/>
          </a:prstGeom>
          <a:noFill/>
        </p:spPr>
      </p:pic>
      <p:sp>
        <p:nvSpPr>
          <p:cNvPr id="11" name="Textfeld 10"/>
          <p:cNvSpPr txBox="1"/>
          <p:nvPr/>
        </p:nvSpPr>
        <p:spPr>
          <a:xfrm>
            <a:off x="161700" y="2507919"/>
            <a:ext cx="2771798" cy="307777"/>
          </a:xfrm>
          <a:prstGeom prst="rect">
            <a:avLst/>
          </a:prstGeom>
          <a:noFill/>
        </p:spPr>
        <p:txBody>
          <a:bodyPr wrap="square" rtlCol="0">
            <a:spAutoFit/>
          </a:bodyPr>
          <a:lstStyle/>
          <a:p>
            <a:r>
              <a:rPr lang="de-DE" sz="1400" dirty="0" smtClean="0">
                <a:latin typeface="Arial" panose="020B0604020202020204" pitchFamily="34" charset="0"/>
                <a:cs typeface="Arial" panose="020B0604020202020204" pitchFamily="34" charset="0"/>
              </a:rPr>
              <a:t>Prof. Dr. Karl Lauterbach (SPD)</a:t>
            </a:r>
            <a:endParaRPr lang="de-DE" sz="1400" dirty="0">
              <a:latin typeface="Arial" panose="020B0604020202020204" pitchFamily="34" charset="0"/>
              <a:cs typeface="Arial" panose="020B0604020202020204" pitchFamily="34" charset="0"/>
            </a:endParaRPr>
          </a:p>
        </p:txBody>
      </p:sp>
      <p:sp>
        <p:nvSpPr>
          <p:cNvPr id="12" name="Textfeld 11"/>
          <p:cNvSpPr txBox="1"/>
          <p:nvPr/>
        </p:nvSpPr>
        <p:spPr>
          <a:xfrm>
            <a:off x="683568" y="5013176"/>
            <a:ext cx="2160240" cy="646331"/>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Bundespräsident a.D. Christian Wulff</a:t>
            </a:r>
          </a:p>
        </p:txBody>
      </p:sp>
      <p:sp>
        <p:nvSpPr>
          <p:cNvPr id="13" name="Textfeld 12"/>
          <p:cNvSpPr txBox="1"/>
          <p:nvPr/>
        </p:nvSpPr>
        <p:spPr>
          <a:xfrm>
            <a:off x="6300192" y="2996952"/>
            <a:ext cx="2664296" cy="523220"/>
          </a:xfrm>
          <a:prstGeom prst="rect">
            <a:avLst/>
          </a:prstGeom>
          <a:noFill/>
        </p:spPr>
        <p:txBody>
          <a:bodyPr wrap="square" rtlCol="0">
            <a:spAutoFit/>
          </a:bodyPr>
          <a:lstStyle/>
          <a:p>
            <a:r>
              <a:rPr lang="de-DE" sz="1400" dirty="0" smtClean="0">
                <a:latin typeface="Arial" panose="020B0604020202020204" pitchFamily="34" charset="0"/>
                <a:cs typeface="Arial" panose="020B0604020202020204" pitchFamily="34" charset="0"/>
              </a:rPr>
              <a:t>S.M. König Willem-Alexander der Niederlande</a:t>
            </a:r>
            <a:endParaRPr lang="de-DE" sz="1400" dirty="0">
              <a:latin typeface="Arial" panose="020B0604020202020204" pitchFamily="34" charset="0"/>
              <a:cs typeface="Arial" panose="020B0604020202020204" pitchFamily="34" charset="0"/>
            </a:endParaRPr>
          </a:p>
        </p:txBody>
      </p:sp>
      <p:sp>
        <p:nvSpPr>
          <p:cNvPr id="14" name="Textfeld 13"/>
          <p:cNvSpPr txBox="1"/>
          <p:nvPr/>
        </p:nvSpPr>
        <p:spPr>
          <a:xfrm>
            <a:off x="6607596" y="5085184"/>
            <a:ext cx="2016224" cy="307777"/>
          </a:xfrm>
          <a:prstGeom prst="rect">
            <a:avLst/>
          </a:prstGeom>
          <a:noFill/>
        </p:spPr>
        <p:txBody>
          <a:bodyPr wrap="square" rtlCol="0">
            <a:spAutoFit/>
          </a:bodyPr>
          <a:lstStyle/>
          <a:p>
            <a:r>
              <a:rPr lang="de-DE" sz="1400" dirty="0" smtClean="0">
                <a:latin typeface="Arial" panose="020B0604020202020204" pitchFamily="34" charset="0"/>
                <a:cs typeface="Arial" panose="020B0604020202020204" pitchFamily="34" charset="0"/>
              </a:rPr>
              <a:t>Sir Mick Jagger</a:t>
            </a:r>
            <a:endParaRPr lang="de-DE" sz="1400" dirty="0">
              <a:latin typeface="Arial" panose="020B0604020202020204" pitchFamily="34" charset="0"/>
              <a:cs typeface="Arial" panose="020B0604020202020204" pitchFamily="34" charset="0"/>
            </a:endParaRPr>
          </a:p>
        </p:txBody>
      </p:sp>
      <p:sp>
        <p:nvSpPr>
          <p:cNvPr id="15" name="Textfeld 14"/>
          <p:cNvSpPr txBox="1"/>
          <p:nvPr/>
        </p:nvSpPr>
        <p:spPr>
          <a:xfrm>
            <a:off x="395536" y="5733256"/>
            <a:ext cx="8352928" cy="1292662"/>
          </a:xfrm>
          <a:prstGeom prst="rect">
            <a:avLst/>
          </a:prstGeom>
          <a:noFill/>
        </p:spPr>
        <p:txBody>
          <a:bodyPr wrap="square" rtlCol="0">
            <a:spAutoFit/>
          </a:bodyPr>
          <a:lstStyle/>
          <a:p>
            <a:r>
              <a:rPr lang="de-DE" sz="800" b="1" dirty="0" smtClean="0">
                <a:latin typeface="Arial" panose="020B0604020202020204" pitchFamily="34" charset="0"/>
                <a:cs typeface="Arial" panose="020B0604020202020204" pitchFamily="34" charset="0"/>
              </a:rPr>
              <a:t>Quelle:</a:t>
            </a:r>
            <a:endParaRPr lang="de-DE" sz="800" b="1" dirty="0" smtClean="0">
              <a:latin typeface="Arial" panose="020B0604020202020204" pitchFamily="34" charset="0"/>
              <a:cs typeface="Arial" panose="020B0604020202020204" pitchFamily="34" charset="0"/>
              <a:hlinkClick r:id="rId8"/>
            </a:endParaRPr>
          </a:p>
          <a:p>
            <a:r>
              <a:rPr lang="de-DE" sz="800" u="sng" dirty="0" smtClean="0">
                <a:latin typeface="Arial" panose="020B0604020202020204" pitchFamily="34" charset="0"/>
                <a:cs typeface="Arial" panose="020B0604020202020204" pitchFamily="34" charset="0"/>
                <a:hlinkClick r:id="rId8"/>
              </a:rPr>
              <a:t>http://cdn1.stuttgarter-zeitung.de/media.media.df0a8109-2816-4f6c-b813-160ef4082864.normalized.jpeg</a:t>
            </a:r>
          </a:p>
          <a:p>
            <a:r>
              <a:rPr lang="de-DE" sz="800" u="sng" dirty="0" smtClean="0">
                <a:latin typeface="Arial" panose="020B0604020202020204" pitchFamily="34" charset="0"/>
                <a:cs typeface="Arial" panose="020B0604020202020204" pitchFamily="34" charset="0"/>
                <a:hlinkClick r:id="rId9"/>
              </a:rPr>
              <a:t>http://darkroom.baltimoresun.com/wp-content/uploads/2013/04/AFP_Getty-167814490.jpg</a:t>
            </a:r>
            <a:endParaRPr lang="de-DE" sz="800" u="sng" dirty="0" smtClean="0">
              <a:latin typeface="Arial" panose="020B0604020202020204" pitchFamily="34" charset="0"/>
              <a:cs typeface="Arial" panose="020B0604020202020204" pitchFamily="34" charset="0"/>
            </a:endParaRPr>
          </a:p>
          <a:p>
            <a:r>
              <a:rPr lang="de-DE" sz="800" u="sng" dirty="0" smtClean="0">
                <a:latin typeface="Arial" panose="020B0604020202020204" pitchFamily="34" charset="0"/>
                <a:cs typeface="Arial" panose="020B0604020202020204" pitchFamily="34" charset="0"/>
                <a:hlinkClick r:id="rId10"/>
              </a:rPr>
              <a:t>https://upload.wikimedia.org/wikipedia/commons/9/97/Landtag_Niedersachsen_DSCF7770_cropped.JPG</a:t>
            </a:r>
            <a:endParaRPr lang="de-DE" sz="800" u="sng" dirty="0" smtClean="0">
              <a:latin typeface="Arial" panose="020B0604020202020204" pitchFamily="34" charset="0"/>
              <a:cs typeface="Arial" panose="020B0604020202020204" pitchFamily="34" charset="0"/>
            </a:endParaRPr>
          </a:p>
          <a:p>
            <a:r>
              <a:rPr lang="de-DE" sz="800" u="sng" dirty="0" smtClean="0">
                <a:latin typeface="Arial" panose="020B0604020202020204" pitchFamily="34" charset="0"/>
                <a:cs typeface="Arial" panose="020B0604020202020204" pitchFamily="34" charset="0"/>
                <a:hlinkClick r:id="rId11"/>
              </a:rPr>
              <a:t>http://1.bp.blogspot.com/-NLoBiS9cqfQ/UI2XZ8KbdsI/AAAAAAAAb4M/RfT4U7k9QDM/s1600/mick-jagger-mormon.jpg </a:t>
            </a:r>
          </a:p>
          <a:p>
            <a:endParaRPr lang="de-DE" sz="1000" u="sng" dirty="0" smtClean="0">
              <a:latin typeface="Arial" panose="020B0604020202020204" pitchFamily="34" charset="0"/>
              <a:cs typeface="Arial" panose="020B0604020202020204" pitchFamily="34" charset="0"/>
            </a:endParaRPr>
          </a:p>
          <a:p>
            <a:endParaRPr lang="de-DE" sz="1000" u="sng" dirty="0" smtClean="0">
              <a:latin typeface="Arial" panose="020B0604020202020204" pitchFamily="34" charset="0"/>
              <a:cs typeface="Arial" panose="020B0604020202020204" pitchFamily="34" charset="0"/>
              <a:hlinkClick r:id="rId8"/>
            </a:endParaRPr>
          </a:p>
          <a:p>
            <a:endParaRPr lang="de-DE" dirty="0">
              <a:latin typeface="Arial" panose="020B0604020202020204" pitchFamily="34" charset="0"/>
              <a:cs typeface="Arial" panose="020B0604020202020204" pitchFamily="34" charset="0"/>
            </a:endParaRPr>
          </a:p>
        </p:txBody>
      </p:sp>
      <p:sp>
        <p:nvSpPr>
          <p:cNvPr id="16" name="Titel 1"/>
          <p:cNvSpPr>
            <a:spLocks noGrp="1"/>
          </p:cNvSpPr>
          <p:nvPr>
            <p:ph type="title"/>
          </p:nvPr>
        </p:nvSpPr>
        <p:spPr>
          <a:xfrm>
            <a:off x="441096" y="-92549"/>
            <a:ext cx="8229600" cy="1143000"/>
          </a:xfrm>
        </p:spPr>
        <p:txBody>
          <a:bodyPr>
            <a:normAutofit fontScale="90000"/>
          </a:bodyPr>
          <a:lstStyle/>
          <a:p>
            <a:r>
              <a:rPr lang="de-DE" dirty="0" smtClean="0"/>
              <a:t>Lernen Sie Ihre </a:t>
            </a:r>
            <a:r>
              <a:rPr lang="de-DE" dirty="0" err="1" smtClean="0"/>
              <a:t>SitznachbarInnen</a:t>
            </a:r>
            <a:r>
              <a:rPr lang="de-DE" dirty="0" smtClean="0"/>
              <a:t> kennen!</a:t>
            </a:r>
            <a:endParaRPr lang="de-DE" dirty="0"/>
          </a:p>
        </p:txBody>
      </p:sp>
    </p:spTree>
    <p:extLst>
      <p:ext uri="{BB962C8B-B14F-4D97-AF65-F5344CB8AC3E}">
        <p14:creationId xmlns:p14="http://schemas.microsoft.com/office/powerpoint/2010/main" val="3663574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Wissenschaftliche Erklärungen für Wahl rechtspopulistischer Parteien</a:t>
            </a:r>
            <a:endParaRPr lang="de-DE" dirty="0"/>
          </a:p>
        </p:txBody>
      </p:sp>
      <p:sp>
        <p:nvSpPr>
          <p:cNvPr id="3" name="Inhaltsplatzhalter 2"/>
          <p:cNvSpPr>
            <a:spLocks noGrp="1"/>
          </p:cNvSpPr>
          <p:nvPr>
            <p:ph idx="1"/>
          </p:nvPr>
        </p:nvSpPr>
        <p:spPr/>
        <p:txBody>
          <a:bodyPr/>
          <a:lstStyle/>
          <a:p>
            <a:r>
              <a:rPr lang="de-DE" dirty="0" smtClean="0"/>
              <a:t>Rechtspopulistisch (angelehnt an </a:t>
            </a:r>
            <a:r>
              <a:rPr lang="de-DE" dirty="0" err="1" smtClean="0"/>
              <a:t>Cas</a:t>
            </a:r>
            <a:r>
              <a:rPr lang="de-DE" dirty="0" smtClean="0"/>
              <a:t> </a:t>
            </a:r>
            <a:r>
              <a:rPr lang="de-DE" dirty="0" err="1" smtClean="0"/>
              <a:t>Mudde</a:t>
            </a:r>
            <a:r>
              <a:rPr lang="de-DE" dirty="0" smtClean="0"/>
              <a:t>):</a:t>
            </a:r>
          </a:p>
          <a:p>
            <a:pPr lvl="1"/>
            <a:r>
              <a:rPr lang="de-DE" dirty="0" smtClean="0"/>
              <a:t>eine Partei, die eine Politik deutlich rechts der Mitte vertritt und </a:t>
            </a:r>
          </a:p>
          <a:p>
            <a:pPr lvl="1"/>
            <a:r>
              <a:rPr lang="de-DE" dirty="0" smtClean="0"/>
              <a:t>einen Gegensatz zwischen der reinen Bevölkerung und der korrumpierten politischen Elite in den Vordergrund stellt</a:t>
            </a:r>
          </a:p>
          <a:p>
            <a:pPr lvl="1"/>
            <a:r>
              <a:rPr lang="de-DE" dirty="0" smtClean="0"/>
              <a:t>Sie selbst ist Teil der puren Bevölkerung und ihr Sprachrohr</a:t>
            </a:r>
          </a:p>
          <a:p>
            <a:pPr marL="0" indent="0">
              <a:buNone/>
            </a:pPr>
            <a:endParaRPr lang="de-DE" dirty="0"/>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30</a:t>
            </a:fld>
            <a:endParaRPr lang="de-DE"/>
          </a:p>
        </p:txBody>
      </p:sp>
    </p:spTree>
    <p:extLst>
      <p:ext uri="{BB962C8B-B14F-4D97-AF65-F5344CB8AC3E}">
        <p14:creationId xmlns:p14="http://schemas.microsoft.com/office/powerpoint/2010/main" val="9807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Zitat Alexander </a:t>
            </a:r>
            <a:r>
              <a:rPr lang="de-DE" dirty="0" err="1" smtClean="0"/>
              <a:t>Gauland</a:t>
            </a:r>
            <a:r>
              <a:rPr lang="de-DE" dirty="0" smtClean="0"/>
              <a:t/>
            </a:r>
            <a:br>
              <a:rPr lang="de-DE" dirty="0" smtClean="0"/>
            </a:br>
            <a:r>
              <a:rPr lang="de-DE" sz="2700" dirty="0" smtClean="0"/>
              <a:t>02.06.2018 </a:t>
            </a:r>
            <a:r>
              <a:rPr lang="de-DE" sz="2700" dirty="0"/>
              <a:t>in </a:t>
            </a:r>
            <a:r>
              <a:rPr lang="de-DE" sz="2700" dirty="0" err="1"/>
              <a:t>Elterwerda</a:t>
            </a:r>
            <a:r>
              <a:rPr lang="de-DE" sz="2700" dirty="0"/>
              <a:t> vor der Jungendorganisation der AfD</a:t>
            </a:r>
          </a:p>
        </p:txBody>
      </p:sp>
      <p:sp>
        <p:nvSpPr>
          <p:cNvPr id="3" name="Inhaltsplatzhalter 2"/>
          <p:cNvSpPr>
            <a:spLocks noGrp="1"/>
          </p:cNvSpPr>
          <p:nvPr>
            <p:ph idx="1"/>
          </p:nvPr>
        </p:nvSpPr>
        <p:spPr/>
        <p:txBody>
          <a:bodyPr/>
          <a:lstStyle/>
          <a:p>
            <a:pPr marL="0" indent="0">
              <a:buNone/>
            </a:pPr>
            <a:r>
              <a:rPr lang="de-DE" dirty="0" smtClean="0"/>
              <a:t>„….Ja</a:t>
            </a:r>
            <a:r>
              <a:rPr lang="de-DE" dirty="0"/>
              <a:t>, es ist völlig richtig, die innere Sicherheit ist vor die Hunde gegangen, der Rechtsstaat ist vor die Hunde gegangen, wir geben viel Geld anderen und haben kein Geld für unsere eigenen Renten, für unsere eigenen Kinder, für genügend Kindergartenplätze, das alles kann nicht bezahlt </a:t>
            </a:r>
            <a:r>
              <a:rPr lang="de-DE" dirty="0" smtClean="0"/>
              <a:t>werden. […] aber </a:t>
            </a:r>
            <a:r>
              <a:rPr lang="de-DE" dirty="0"/>
              <a:t>Flüchtlinge dürfen es sein so viel wie möglich. Das ist die Politik leider nicht nur der Bundesregierung. Das ist die Politik der Parteien, auch der </a:t>
            </a:r>
            <a:r>
              <a:rPr lang="de-DE" dirty="0"/>
              <a:t>anderen im Bundestag vertretenen </a:t>
            </a:r>
            <a:r>
              <a:rPr lang="de-DE" dirty="0"/>
              <a:t>Parteien, das ist leider auch die Politik vieler gesellschaftlicher Kräfte - und der </a:t>
            </a:r>
            <a:r>
              <a:rPr lang="de-DE" dirty="0" smtClean="0"/>
              <a:t>Kirchen….“</a:t>
            </a: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31</a:t>
            </a:fld>
            <a:endParaRPr lang="de-DE"/>
          </a:p>
        </p:txBody>
      </p:sp>
    </p:spTree>
    <p:extLst>
      <p:ext uri="{BB962C8B-B14F-4D97-AF65-F5344CB8AC3E}">
        <p14:creationId xmlns:p14="http://schemas.microsoft.com/office/powerpoint/2010/main" val="32067379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Wissenschaftliche Erklärungen</a:t>
            </a:r>
            <a:endParaRPr lang="de-DE" dirty="0"/>
          </a:p>
        </p:txBody>
      </p:sp>
      <p:sp>
        <p:nvSpPr>
          <p:cNvPr id="3" name="Inhaltsplatzhalter 2"/>
          <p:cNvSpPr>
            <a:spLocks noGrp="1"/>
          </p:cNvSpPr>
          <p:nvPr>
            <p:ph idx="1"/>
          </p:nvPr>
        </p:nvSpPr>
        <p:spPr/>
        <p:txBody>
          <a:bodyPr>
            <a:normAutofit lnSpcReduction="10000"/>
          </a:bodyPr>
          <a:lstStyle/>
          <a:p>
            <a:r>
              <a:rPr lang="de-DE" dirty="0" smtClean="0"/>
              <a:t>„Modernisierungsverlierer“ (Betz 1994), Arbeiterautoritarismus (</a:t>
            </a:r>
            <a:r>
              <a:rPr lang="de-DE" dirty="0" err="1" smtClean="0"/>
              <a:t>Lipset</a:t>
            </a:r>
            <a:r>
              <a:rPr lang="de-DE" dirty="0" smtClean="0"/>
              <a:t>), </a:t>
            </a:r>
            <a:r>
              <a:rPr lang="de-DE" b="1" dirty="0" smtClean="0"/>
              <a:t>Angst vor Abstieg</a:t>
            </a:r>
          </a:p>
          <a:p>
            <a:r>
              <a:rPr lang="de-DE" sz="2800" b="1" dirty="0" smtClean="0"/>
              <a:t>Protestwahl</a:t>
            </a:r>
            <a:endParaRPr lang="de-DE" b="1" dirty="0" smtClean="0"/>
          </a:p>
          <a:p>
            <a:r>
              <a:rPr lang="de-DE" sz="3200" b="1" dirty="0" smtClean="0"/>
              <a:t>Einwanderungskritisch</a:t>
            </a:r>
            <a:r>
              <a:rPr lang="de-DE" dirty="0" smtClean="0"/>
              <a:t>, d.h. kritisch bezüglich der Zulassung von Einwanderern und Politiken für ihre Behandlung nach Zulassung (auf der Politik-Ebene)</a:t>
            </a:r>
          </a:p>
          <a:p>
            <a:r>
              <a:rPr lang="de-DE" b="1" dirty="0" smtClean="0"/>
              <a:t>Fremdenfeindlich</a:t>
            </a:r>
            <a:r>
              <a:rPr lang="de-DE" dirty="0" smtClean="0"/>
              <a:t>, d.h. feindlich gegenüber Menschen, die „anders“ sind (Xenophobie, auf der sozialen, menschlichen Ebene)</a:t>
            </a:r>
          </a:p>
          <a:p>
            <a:pPr lvl="1"/>
            <a:r>
              <a:rPr lang="de-DE" dirty="0" smtClean="0"/>
              <a:t>Soziale Gruppen: anders Aussehende, Muslime, Nicht-Europäer</a:t>
            </a:r>
          </a:p>
          <a:p>
            <a:endParaRPr lang="de-DE" dirty="0" smtClean="0"/>
          </a:p>
          <a:p>
            <a:endParaRPr lang="de-DE" dirty="0"/>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32</a:t>
            </a:fld>
            <a:endParaRPr lang="de-DE"/>
          </a:p>
        </p:txBody>
      </p:sp>
    </p:spTree>
    <p:extLst>
      <p:ext uri="{BB962C8B-B14F-4D97-AF65-F5344CB8AC3E}">
        <p14:creationId xmlns:p14="http://schemas.microsoft.com/office/powerpoint/2010/main" val="1158661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Wie können wir die AfD-Wahl erforschen?</a:t>
            </a:r>
            <a:endParaRPr lang="de-DE" dirty="0"/>
          </a:p>
        </p:txBody>
      </p:sp>
      <p:sp>
        <p:nvSpPr>
          <p:cNvPr id="3" name="Inhaltsplatzhalter 2"/>
          <p:cNvSpPr>
            <a:spLocks noGrp="1"/>
          </p:cNvSpPr>
          <p:nvPr>
            <p:ph idx="1"/>
          </p:nvPr>
        </p:nvSpPr>
        <p:spPr/>
        <p:txBody>
          <a:bodyPr/>
          <a:lstStyle/>
          <a:p>
            <a:r>
              <a:rPr lang="de-DE" dirty="0" smtClean="0"/>
              <a:t>Problem: Wahlgeheimnis</a:t>
            </a:r>
          </a:p>
          <a:p>
            <a:r>
              <a:rPr lang="de-DE" dirty="0" smtClean="0"/>
              <a:t>Wir brauchen Daten!</a:t>
            </a:r>
          </a:p>
          <a:p>
            <a:r>
              <a:rPr lang="de-DE" dirty="0" smtClean="0"/>
              <a:t>Amtliche Daten</a:t>
            </a:r>
          </a:p>
          <a:p>
            <a:pPr lvl="1"/>
            <a:r>
              <a:rPr lang="de-DE" dirty="0" smtClean="0"/>
              <a:t>Stimmzettel werden 6 Wochen aufbewahrt und dann vernichtet</a:t>
            </a:r>
          </a:p>
          <a:p>
            <a:pPr lvl="1"/>
            <a:r>
              <a:rPr lang="de-DE" dirty="0" smtClean="0"/>
              <a:t>Amtliche Ergebnisse nach geographischen Einheiten zusammengestellt: z.B. Wahlkreise, Stadtteile</a:t>
            </a:r>
          </a:p>
          <a:p>
            <a:r>
              <a:rPr lang="de-DE" dirty="0" smtClean="0"/>
              <a:t>Repräsentative Wahlstatistik</a:t>
            </a:r>
          </a:p>
          <a:p>
            <a:pPr lvl="1"/>
            <a:r>
              <a:rPr lang="de-DE" dirty="0" smtClean="0"/>
              <a:t>Nur in Deutschland</a:t>
            </a:r>
          </a:p>
          <a:p>
            <a:pPr lvl="1"/>
            <a:r>
              <a:rPr lang="de-DE" dirty="0" smtClean="0"/>
              <a:t>2 Prozent aller Wahlbezirke haben Stimmzettel, die bezüglich Geschlecht und Altersgruppe markiert sind</a:t>
            </a:r>
          </a:p>
          <a:p>
            <a:endParaRPr lang="de-DE" dirty="0"/>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33</a:t>
            </a:fld>
            <a:endParaRPr lang="de-DE"/>
          </a:p>
        </p:txBody>
      </p:sp>
    </p:spTree>
    <p:extLst>
      <p:ext uri="{BB962C8B-B14F-4D97-AF65-F5344CB8AC3E}">
        <p14:creationId xmlns:p14="http://schemas.microsoft.com/office/powerpoint/2010/main" val="12883243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Wie können wir die AfD-Wahl erforschen? 2</a:t>
            </a:r>
            <a:endParaRPr lang="de-DE" dirty="0"/>
          </a:p>
        </p:txBody>
      </p:sp>
      <p:sp>
        <p:nvSpPr>
          <p:cNvPr id="3" name="Inhaltsplatzhalter 2"/>
          <p:cNvSpPr>
            <a:spLocks noGrp="1"/>
          </p:cNvSpPr>
          <p:nvPr>
            <p:ph idx="1"/>
          </p:nvPr>
        </p:nvSpPr>
        <p:spPr/>
        <p:txBody>
          <a:bodyPr>
            <a:normAutofit fontScale="92500"/>
          </a:bodyPr>
          <a:lstStyle/>
          <a:p>
            <a:r>
              <a:rPr lang="de-DE" dirty="0" smtClean="0"/>
              <a:t>Umfragedaten</a:t>
            </a:r>
          </a:p>
          <a:p>
            <a:pPr lvl="1"/>
            <a:r>
              <a:rPr lang="de-DE" dirty="0"/>
              <a:t>Umfragen vor der Wahl</a:t>
            </a:r>
          </a:p>
          <a:p>
            <a:pPr lvl="1"/>
            <a:r>
              <a:rPr lang="de-DE" dirty="0" smtClean="0"/>
              <a:t>Exit Polls am Wahltag (Basis der Hochrechnung)</a:t>
            </a:r>
          </a:p>
          <a:p>
            <a:pPr lvl="1"/>
            <a:r>
              <a:rPr lang="de-DE" dirty="0" smtClean="0"/>
              <a:t>Umfragen nach der Wahl</a:t>
            </a:r>
          </a:p>
          <a:p>
            <a:r>
              <a:rPr lang="de-DE" dirty="0" smtClean="0"/>
              <a:t>Umfragen</a:t>
            </a:r>
          </a:p>
          <a:p>
            <a:pPr lvl="1"/>
            <a:r>
              <a:rPr lang="de-DE" dirty="0" smtClean="0"/>
              <a:t>Stichprobe von Wahlberechtigten</a:t>
            </a:r>
          </a:p>
          <a:p>
            <a:pPr lvl="1"/>
            <a:r>
              <a:rPr lang="de-DE" dirty="0" smtClean="0"/>
              <a:t>Analyse der Stichprobendaten</a:t>
            </a:r>
          </a:p>
          <a:p>
            <a:pPr lvl="1"/>
            <a:r>
              <a:rPr lang="de-DE" dirty="0" smtClean="0"/>
              <a:t>Aussagen über alle Wahlberechtigten mit Unsicherheit</a:t>
            </a:r>
          </a:p>
          <a:p>
            <a:r>
              <a:rPr lang="de-DE" dirty="0" smtClean="0"/>
              <a:t>Welche Wahl? Europäisches Parlament, Bundestag, Landtag, Rat, Bürgermeister, Landrat,…</a:t>
            </a:r>
          </a:p>
          <a:p>
            <a:r>
              <a:rPr lang="de-DE" dirty="0" smtClean="0"/>
              <a:t>Welche Stimme (wenn es mehrere gibt)? Personenstimme (Erststimme), Parteilistenstimme (Zweitstimme)</a:t>
            </a:r>
            <a:endParaRPr lang="de-DE" dirty="0"/>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34</a:t>
            </a:fld>
            <a:endParaRPr lang="de-DE"/>
          </a:p>
        </p:txBody>
      </p:sp>
    </p:spTree>
    <p:extLst>
      <p:ext uri="{BB962C8B-B14F-4D97-AF65-F5344CB8AC3E}">
        <p14:creationId xmlns:p14="http://schemas.microsoft.com/office/powerpoint/2010/main" val="27908696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p:txBody>
          <a:bodyPr/>
          <a:lstStyle/>
          <a:p>
            <a:endParaRPr lang="de-DE" dirty="0"/>
          </a:p>
        </p:txBody>
      </p:sp>
      <p:sp>
        <p:nvSpPr>
          <p:cNvPr id="2" name="Fußzeilenplatzhalter 1"/>
          <p:cNvSpPr>
            <a:spLocks noGrp="1"/>
          </p:cNvSpPr>
          <p:nvPr>
            <p:ph type="ftr" sz="quarter" idx="11"/>
          </p:nvPr>
        </p:nvSpPr>
        <p:spPr/>
        <p:txBody>
          <a:bodyPr/>
          <a:lstStyle/>
          <a:p>
            <a:r>
              <a:rPr lang="de-DE" smtClean="0"/>
              <a:t>Prof. Dr. Achim Goerres</a:t>
            </a:r>
            <a:endParaRPr lang="de-DE" dirty="0"/>
          </a:p>
        </p:txBody>
      </p:sp>
      <p:sp>
        <p:nvSpPr>
          <p:cNvPr id="3" name="Foliennummernplatzhalter 2"/>
          <p:cNvSpPr>
            <a:spLocks noGrp="1"/>
          </p:cNvSpPr>
          <p:nvPr>
            <p:ph type="sldNum" sz="quarter" idx="12"/>
          </p:nvPr>
        </p:nvSpPr>
        <p:spPr/>
        <p:txBody>
          <a:bodyPr/>
          <a:lstStyle/>
          <a:p>
            <a:fld id="{6C42E160-512F-4EDC-BEFD-8957ED1DBC23}" type="slidenum">
              <a:rPr lang="de-DE" smtClean="0"/>
              <a:t>35</a:t>
            </a:fld>
            <a:endParaRPr lang="de-DE"/>
          </a:p>
        </p:txBody>
      </p:sp>
      <p:pic>
        <p:nvPicPr>
          <p:cNvPr id="4" name="Grafik 3"/>
          <p:cNvPicPr>
            <a:picLocks noChangeAspect="1"/>
          </p:cNvPicPr>
          <p:nvPr/>
        </p:nvPicPr>
        <p:blipFill>
          <a:blip r:embed="rId2"/>
          <a:stretch>
            <a:fillRect/>
          </a:stretch>
        </p:blipFill>
        <p:spPr>
          <a:xfrm>
            <a:off x="11898" y="188640"/>
            <a:ext cx="5640221" cy="6176884"/>
          </a:xfrm>
          <a:prstGeom prst="rect">
            <a:avLst/>
          </a:prstGeom>
        </p:spPr>
      </p:pic>
      <p:sp>
        <p:nvSpPr>
          <p:cNvPr id="5" name="Textfeld 4"/>
          <p:cNvSpPr txBox="1"/>
          <p:nvPr/>
        </p:nvSpPr>
        <p:spPr>
          <a:xfrm>
            <a:off x="4603643" y="5462162"/>
            <a:ext cx="4264429" cy="923330"/>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Quelle: </a:t>
            </a:r>
            <a:r>
              <a:rPr lang="de-DE" dirty="0">
                <a:latin typeface="Arial" panose="020B0604020202020204" pitchFamily="34" charset="0"/>
                <a:cs typeface="Arial" panose="020B0604020202020204" pitchFamily="34" charset="0"/>
              </a:rPr>
              <a:t>Berliner Morgenpost, </a:t>
            </a:r>
            <a:r>
              <a:rPr lang="de-DE" dirty="0">
                <a:latin typeface="Arial" panose="020B0604020202020204" pitchFamily="34" charset="0"/>
                <a:cs typeface="Arial" panose="020B0604020202020204" pitchFamily="34" charset="0"/>
                <a:hlinkClick r:id="rId3"/>
              </a:rPr>
              <a:t>https://deutschlandwahlkarte2017.morgenpost.de</a:t>
            </a:r>
            <a:r>
              <a:rPr lang="de-DE" dirty="0" smtClean="0">
                <a:latin typeface="Arial" panose="020B0604020202020204" pitchFamily="34" charset="0"/>
                <a:cs typeface="Arial" panose="020B0604020202020204" pitchFamily="34" charset="0"/>
                <a:hlinkClick r:id="rId3"/>
              </a:rPr>
              <a:t>/</a:t>
            </a:r>
            <a:r>
              <a:rPr lang="de-DE" dirty="0" smtClean="0">
                <a:latin typeface="Arial" panose="020B0604020202020204" pitchFamily="34" charset="0"/>
                <a:cs typeface="Arial" panose="020B0604020202020204" pitchFamily="34" charset="0"/>
              </a:rPr>
              <a:t> , abgerufen 31.7.19.</a:t>
            </a:r>
            <a:endParaRPr lang="de-DE" dirty="0">
              <a:latin typeface="Arial" panose="020B0604020202020204" pitchFamily="34" charset="0"/>
              <a:cs typeface="Arial" panose="020B0604020202020204" pitchFamily="34" charset="0"/>
            </a:endParaRPr>
          </a:p>
        </p:txBody>
      </p:sp>
      <p:sp>
        <p:nvSpPr>
          <p:cNvPr id="6" name="Titel 5"/>
          <p:cNvSpPr>
            <a:spLocks noGrp="1"/>
          </p:cNvSpPr>
          <p:nvPr>
            <p:ph type="title"/>
          </p:nvPr>
        </p:nvSpPr>
        <p:spPr>
          <a:xfrm>
            <a:off x="5364088" y="274638"/>
            <a:ext cx="3672408" cy="2434282"/>
          </a:xfrm>
        </p:spPr>
        <p:txBody>
          <a:bodyPr>
            <a:normAutofit/>
          </a:bodyPr>
          <a:lstStyle/>
          <a:p>
            <a:r>
              <a:rPr lang="de-DE" dirty="0" smtClean="0"/>
              <a:t>Bundestagswahl 2017</a:t>
            </a:r>
            <a:br>
              <a:rPr lang="de-DE" dirty="0" smtClean="0"/>
            </a:br>
            <a:r>
              <a:rPr lang="de-DE" dirty="0" smtClean="0"/>
              <a:t>Zweitstimmen</a:t>
            </a:r>
            <a:endParaRPr lang="de-DE" dirty="0"/>
          </a:p>
        </p:txBody>
      </p:sp>
      <p:sp>
        <p:nvSpPr>
          <p:cNvPr id="8" name="Textfeld 7"/>
          <p:cNvSpPr txBox="1"/>
          <p:nvPr/>
        </p:nvSpPr>
        <p:spPr>
          <a:xfrm>
            <a:off x="5364089" y="2658660"/>
            <a:ext cx="3353544" cy="2585323"/>
          </a:xfrm>
          <a:prstGeom prst="rect">
            <a:avLst/>
          </a:prstGeom>
          <a:noFill/>
        </p:spPr>
        <p:txBody>
          <a:bodyPr wrap="square" rtlCol="0">
            <a:spAutoFit/>
          </a:bodyPr>
          <a:lstStyle/>
          <a:p>
            <a:pPr algn="ctr"/>
            <a:r>
              <a:rPr lang="de-DE" dirty="0" smtClean="0">
                <a:latin typeface="Arial" panose="020B0604020202020204" pitchFamily="34" charset="0"/>
                <a:cs typeface="Arial" panose="020B0604020202020204" pitchFamily="34" charset="0"/>
              </a:rPr>
              <a:t>(Anzahl der gültigen Zweitstimmen für AfD)/ </a:t>
            </a:r>
          </a:p>
          <a:p>
            <a:pPr algn="ctr"/>
            <a:r>
              <a:rPr lang="de-DE" dirty="0" smtClean="0">
                <a:latin typeface="Arial" panose="020B0604020202020204" pitchFamily="34" charset="0"/>
                <a:cs typeface="Arial" panose="020B0604020202020204" pitchFamily="34" charset="0"/>
              </a:rPr>
              <a:t>(Anzahl aller gültigen Zweitstimmen)</a:t>
            </a:r>
          </a:p>
          <a:p>
            <a:pPr algn="ctr"/>
            <a:endParaRPr lang="de-DE" dirty="0">
              <a:latin typeface="Arial" panose="020B0604020202020204" pitchFamily="34" charset="0"/>
              <a:cs typeface="Arial" panose="020B0604020202020204" pitchFamily="34" charset="0"/>
            </a:endParaRPr>
          </a:p>
          <a:p>
            <a:r>
              <a:rPr lang="de-DE" dirty="0" err="1" smtClean="0">
                <a:latin typeface="Arial" panose="020B0604020202020204" pitchFamily="34" charset="0"/>
                <a:cs typeface="Arial" panose="020B0604020202020204" pitchFamily="34" charset="0"/>
              </a:rPr>
              <a:t>Wahlber</a:t>
            </a:r>
            <a:r>
              <a:rPr lang="de-DE" dirty="0" smtClean="0">
                <a:latin typeface="Arial" panose="020B0604020202020204" pitchFamily="34" charset="0"/>
                <a:cs typeface="Arial" panose="020B0604020202020204" pitchFamily="34" charset="0"/>
              </a:rPr>
              <a:t>.		61,7 Mio.</a:t>
            </a:r>
          </a:p>
          <a:p>
            <a:r>
              <a:rPr lang="de-DE" dirty="0" smtClean="0">
                <a:latin typeface="Arial" panose="020B0604020202020204" pitchFamily="34" charset="0"/>
                <a:cs typeface="Arial" panose="020B0604020202020204" pitchFamily="34" charset="0"/>
              </a:rPr>
              <a:t>Ungültige     	0,6 Mio.</a:t>
            </a:r>
          </a:p>
          <a:p>
            <a:r>
              <a:rPr lang="de-DE" dirty="0" smtClean="0">
                <a:latin typeface="Arial" panose="020B0604020202020204" pitchFamily="34" charset="0"/>
                <a:cs typeface="Arial" panose="020B0604020202020204" pitchFamily="34" charset="0"/>
              </a:rPr>
              <a:t>Gültige		46,6 Mio.</a:t>
            </a:r>
          </a:p>
          <a:p>
            <a:r>
              <a:rPr lang="de-DE" dirty="0" smtClean="0">
                <a:latin typeface="Arial" panose="020B0604020202020204" pitchFamily="34" charset="0"/>
                <a:cs typeface="Arial" panose="020B0604020202020204" pitchFamily="34" charset="0"/>
              </a:rPr>
              <a:t>Davon AfD	5,3 Mio.</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623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dirty="0"/>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36</a:t>
            </a:fld>
            <a:endParaRPr lang="de-DE"/>
          </a:p>
        </p:txBody>
      </p:sp>
      <p:pic>
        <p:nvPicPr>
          <p:cNvPr id="6" name="Grafik 5"/>
          <p:cNvPicPr>
            <a:picLocks noChangeAspect="1"/>
          </p:cNvPicPr>
          <p:nvPr/>
        </p:nvPicPr>
        <p:blipFill>
          <a:blip r:embed="rId2"/>
          <a:stretch>
            <a:fillRect/>
          </a:stretch>
        </p:blipFill>
        <p:spPr>
          <a:xfrm>
            <a:off x="593339" y="0"/>
            <a:ext cx="5448300" cy="6772275"/>
          </a:xfrm>
          <a:prstGeom prst="rect">
            <a:avLst/>
          </a:prstGeom>
        </p:spPr>
      </p:pic>
      <p:sp>
        <p:nvSpPr>
          <p:cNvPr id="7" name="Textfeld 6"/>
          <p:cNvSpPr txBox="1"/>
          <p:nvPr/>
        </p:nvSpPr>
        <p:spPr>
          <a:xfrm>
            <a:off x="5580112" y="5733256"/>
            <a:ext cx="3106688" cy="369332"/>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Graphik von Stefan Haußner</a:t>
            </a:r>
            <a:endParaRPr lang="de-DE"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a:xfrm>
            <a:off x="5074873" y="1844824"/>
            <a:ext cx="3682752" cy="2218258"/>
          </a:xfrm>
        </p:spPr>
        <p:txBody>
          <a:bodyPr/>
          <a:lstStyle/>
          <a:p>
            <a:r>
              <a:rPr lang="de-DE" dirty="0" smtClean="0"/>
              <a:t>AfD in Duisburg bei der BTW 2017</a:t>
            </a:r>
            <a:endParaRPr lang="de-DE" dirty="0"/>
          </a:p>
        </p:txBody>
      </p:sp>
    </p:spTree>
    <p:extLst>
      <p:ext uri="{BB962C8B-B14F-4D97-AF65-F5344CB8AC3E}">
        <p14:creationId xmlns:p14="http://schemas.microsoft.com/office/powerpoint/2010/main" val="32536954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Prof. Dr. Achim Goerres</a:t>
            </a:r>
            <a:endParaRPr lang="de-DE" dirty="0"/>
          </a:p>
        </p:txBody>
      </p:sp>
      <p:sp>
        <p:nvSpPr>
          <p:cNvPr id="3" name="Foliennummernplatzhalter 2"/>
          <p:cNvSpPr>
            <a:spLocks noGrp="1"/>
          </p:cNvSpPr>
          <p:nvPr>
            <p:ph type="sldNum" sz="quarter" idx="12"/>
          </p:nvPr>
        </p:nvSpPr>
        <p:spPr/>
        <p:txBody>
          <a:bodyPr/>
          <a:lstStyle/>
          <a:p>
            <a:fld id="{6C42E160-512F-4EDC-BEFD-8957ED1DBC23}" type="slidenum">
              <a:rPr lang="de-DE" smtClean="0"/>
              <a:t>37</a:t>
            </a:fld>
            <a:endParaRPr lang="de-DE"/>
          </a:p>
        </p:txBody>
      </p:sp>
      <p:pic>
        <p:nvPicPr>
          <p:cNvPr id="4" name="Grafik 3"/>
          <p:cNvPicPr>
            <a:picLocks noChangeAspect="1"/>
          </p:cNvPicPr>
          <p:nvPr/>
        </p:nvPicPr>
        <p:blipFill>
          <a:blip r:embed="rId2"/>
          <a:stretch>
            <a:fillRect/>
          </a:stretch>
        </p:blipFill>
        <p:spPr>
          <a:xfrm>
            <a:off x="323528" y="116632"/>
            <a:ext cx="8285850" cy="4176464"/>
          </a:xfrm>
          <a:prstGeom prst="rect">
            <a:avLst/>
          </a:prstGeom>
        </p:spPr>
      </p:pic>
      <p:pic>
        <p:nvPicPr>
          <p:cNvPr id="5" name="Grafik 4"/>
          <p:cNvPicPr>
            <a:picLocks noChangeAspect="1"/>
          </p:cNvPicPr>
          <p:nvPr/>
        </p:nvPicPr>
        <p:blipFill>
          <a:blip r:embed="rId3"/>
          <a:stretch>
            <a:fillRect/>
          </a:stretch>
        </p:blipFill>
        <p:spPr>
          <a:xfrm>
            <a:off x="390122" y="4465733"/>
            <a:ext cx="8070310" cy="306313"/>
          </a:xfrm>
          <a:prstGeom prst="rect">
            <a:avLst/>
          </a:prstGeom>
        </p:spPr>
      </p:pic>
      <p:pic>
        <p:nvPicPr>
          <p:cNvPr id="6" name="Grafik 5"/>
          <p:cNvPicPr>
            <a:picLocks noChangeAspect="1"/>
          </p:cNvPicPr>
          <p:nvPr/>
        </p:nvPicPr>
        <p:blipFill>
          <a:blip r:embed="rId4"/>
          <a:stretch>
            <a:fillRect/>
          </a:stretch>
        </p:blipFill>
        <p:spPr>
          <a:xfrm>
            <a:off x="390122" y="4944683"/>
            <a:ext cx="7998302" cy="324090"/>
          </a:xfrm>
          <a:prstGeom prst="rect">
            <a:avLst/>
          </a:prstGeom>
        </p:spPr>
      </p:pic>
      <p:sp>
        <p:nvSpPr>
          <p:cNvPr id="7" name="Textfeld 6"/>
          <p:cNvSpPr txBox="1"/>
          <p:nvPr/>
        </p:nvSpPr>
        <p:spPr>
          <a:xfrm>
            <a:off x="390122" y="5897537"/>
            <a:ext cx="8219256" cy="523220"/>
          </a:xfrm>
          <a:prstGeom prst="rect">
            <a:avLst/>
          </a:prstGeom>
          <a:noFill/>
        </p:spPr>
        <p:txBody>
          <a:bodyPr wrap="square" rtlCol="0">
            <a:spAutoFit/>
          </a:bodyPr>
          <a:lstStyle/>
          <a:p>
            <a:r>
              <a:rPr lang="de-DE" sz="1400" dirty="0" smtClean="0"/>
              <a:t>Quelle: Kobold/Schmiedel </a:t>
            </a:r>
            <a:r>
              <a:rPr lang="de-DE" sz="1400" dirty="0"/>
              <a:t>2018: WAHLVERHALTEN BEI </a:t>
            </a:r>
            <a:r>
              <a:rPr lang="de-DE" sz="1400" dirty="0" smtClean="0"/>
              <a:t>DER BUNDESTAGSWAHL 2017 NACH </a:t>
            </a:r>
            <a:r>
              <a:rPr lang="de-DE" sz="1400" dirty="0"/>
              <a:t>GESCHLECHT UND </a:t>
            </a:r>
            <a:r>
              <a:rPr lang="de-DE" sz="1400" dirty="0" smtClean="0"/>
              <a:t>ALTER: Ergebnisse </a:t>
            </a:r>
            <a:r>
              <a:rPr lang="de-DE" sz="1400" dirty="0"/>
              <a:t>der repräsentativen </a:t>
            </a:r>
            <a:r>
              <a:rPr lang="de-DE" sz="1400" dirty="0" smtClean="0"/>
              <a:t>Wahlstatistik, </a:t>
            </a:r>
            <a:r>
              <a:rPr lang="de-DE" sz="1400" dirty="0"/>
              <a:t>WISTA | </a:t>
            </a:r>
            <a:r>
              <a:rPr lang="de-DE" sz="1400" dirty="0" smtClean="0"/>
              <a:t>3, S. 150</a:t>
            </a:r>
            <a:endParaRPr lang="de-DE" sz="1400" dirty="0"/>
          </a:p>
        </p:txBody>
      </p:sp>
      <p:sp>
        <p:nvSpPr>
          <p:cNvPr id="8" name="Textfeld 7"/>
          <p:cNvSpPr txBox="1"/>
          <p:nvPr/>
        </p:nvSpPr>
        <p:spPr>
          <a:xfrm>
            <a:off x="467544" y="4149080"/>
            <a:ext cx="936104" cy="369332"/>
          </a:xfrm>
          <a:prstGeom prst="rect">
            <a:avLst/>
          </a:prstGeom>
          <a:noFill/>
        </p:spPr>
        <p:txBody>
          <a:bodyPr wrap="square" rtlCol="0">
            <a:spAutoFit/>
          </a:bodyPr>
          <a:lstStyle/>
          <a:p>
            <a:r>
              <a:rPr lang="de-DE" dirty="0" smtClean="0"/>
              <a:t>Frauen</a:t>
            </a:r>
            <a:endParaRPr lang="de-DE" dirty="0"/>
          </a:p>
        </p:txBody>
      </p:sp>
      <p:sp>
        <p:nvSpPr>
          <p:cNvPr id="9" name="Textfeld 8"/>
          <p:cNvSpPr txBox="1"/>
          <p:nvPr/>
        </p:nvSpPr>
        <p:spPr>
          <a:xfrm>
            <a:off x="482013" y="4618195"/>
            <a:ext cx="936104" cy="369332"/>
          </a:xfrm>
          <a:prstGeom prst="rect">
            <a:avLst/>
          </a:prstGeom>
          <a:noFill/>
        </p:spPr>
        <p:txBody>
          <a:bodyPr wrap="square" rtlCol="0">
            <a:spAutoFit/>
          </a:bodyPr>
          <a:lstStyle/>
          <a:p>
            <a:r>
              <a:rPr lang="de-DE" dirty="0" smtClean="0"/>
              <a:t>Männer</a:t>
            </a:r>
            <a:endParaRPr lang="de-DE" dirty="0"/>
          </a:p>
        </p:txBody>
      </p:sp>
    </p:spTree>
    <p:extLst>
      <p:ext uri="{BB962C8B-B14F-4D97-AF65-F5344CB8AC3E}">
        <p14:creationId xmlns:p14="http://schemas.microsoft.com/office/powerpoint/2010/main" val="26876849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Studie Goerres/Spies/</a:t>
            </a:r>
            <a:r>
              <a:rPr lang="de-DE" dirty="0" err="1" smtClean="0"/>
              <a:t>Kumlin</a:t>
            </a:r>
            <a:r>
              <a:rPr lang="de-DE" dirty="0" smtClean="0"/>
              <a:t> 2018</a:t>
            </a:r>
            <a:endParaRPr lang="de-DE" dirty="0"/>
          </a:p>
        </p:txBody>
      </p:sp>
      <p:sp>
        <p:nvSpPr>
          <p:cNvPr id="3" name="Inhaltsplatzhalter 2"/>
          <p:cNvSpPr>
            <a:spLocks noGrp="1"/>
          </p:cNvSpPr>
          <p:nvPr>
            <p:ph idx="1"/>
          </p:nvPr>
        </p:nvSpPr>
        <p:spPr/>
        <p:txBody>
          <a:bodyPr/>
          <a:lstStyle/>
          <a:p>
            <a:r>
              <a:rPr lang="de-DE" dirty="0" smtClean="0"/>
              <a:t>Umfragedaten von Mitte 2015 bis Mitte 2016</a:t>
            </a:r>
          </a:p>
          <a:p>
            <a:r>
              <a:rPr lang="de-DE" dirty="0" smtClean="0"/>
              <a:t>Personen zweimal befragt</a:t>
            </a:r>
          </a:p>
          <a:p>
            <a:pPr marL="0" indent="0">
              <a:buNone/>
            </a:pPr>
            <a:endParaRPr lang="de-DE" dirty="0"/>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38</a:t>
            </a:fld>
            <a:endParaRPr lang="de-DE"/>
          </a:p>
        </p:txBody>
      </p:sp>
      <p:pic>
        <p:nvPicPr>
          <p:cNvPr id="6" name="Grafik 5"/>
          <p:cNvPicPr>
            <a:picLocks noChangeAspect="1"/>
          </p:cNvPicPr>
          <p:nvPr/>
        </p:nvPicPr>
        <p:blipFill>
          <a:blip r:embed="rId2"/>
          <a:stretch>
            <a:fillRect/>
          </a:stretch>
        </p:blipFill>
        <p:spPr>
          <a:xfrm>
            <a:off x="2260104" y="2590564"/>
            <a:ext cx="4623792" cy="3765786"/>
          </a:xfrm>
          <a:prstGeom prst="rect">
            <a:avLst/>
          </a:prstGeom>
        </p:spPr>
      </p:pic>
    </p:spTree>
    <p:extLst>
      <p:ext uri="{BB962C8B-B14F-4D97-AF65-F5344CB8AC3E}">
        <p14:creationId xmlns:p14="http://schemas.microsoft.com/office/powerpoint/2010/main" val="10653122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Abhängige Variable: Wahlneigung AfD</a:t>
            </a:r>
            <a:endParaRPr lang="de-DE" dirty="0"/>
          </a:p>
        </p:txBody>
      </p:sp>
      <p:sp>
        <p:nvSpPr>
          <p:cNvPr id="3" name="Inhaltsplatzhalter 2"/>
          <p:cNvSpPr>
            <a:spLocks noGrp="1"/>
          </p:cNvSpPr>
          <p:nvPr>
            <p:ph idx="1"/>
          </p:nvPr>
        </p:nvSpPr>
        <p:spPr/>
        <p:txBody>
          <a:bodyPr/>
          <a:lstStyle/>
          <a:p>
            <a:endParaRPr lang="de-DE" dirty="0"/>
          </a:p>
        </p:txBody>
      </p:sp>
      <p:sp>
        <p:nvSpPr>
          <p:cNvPr id="4" name="Foliennummernplatzhalter 3"/>
          <p:cNvSpPr>
            <a:spLocks noGrp="1"/>
          </p:cNvSpPr>
          <p:nvPr>
            <p:ph type="sldNum" sz="quarter" idx="11"/>
          </p:nvPr>
        </p:nvSpPr>
        <p:spPr/>
        <p:txBody>
          <a:bodyPr/>
          <a:lstStyle/>
          <a:p>
            <a:pPr>
              <a:defRPr/>
            </a:pPr>
            <a:fld id="{585081A0-31F0-4918-8DBF-C6D2535A043A}" type="slidenum">
              <a:rPr lang="de-DE" smtClean="0"/>
              <a:pPr>
                <a:defRPr/>
              </a:pPr>
              <a:t>39</a:t>
            </a:fld>
            <a:endParaRPr lang="de-DE" dirty="0"/>
          </a:p>
        </p:txBody>
      </p:sp>
      <p:sp>
        <p:nvSpPr>
          <p:cNvPr id="5" name="Fußzeilenplatzhalter 4"/>
          <p:cNvSpPr>
            <a:spLocks noGrp="1"/>
          </p:cNvSpPr>
          <p:nvPr>
            <p:ph type="ftr" sz="quarter" idx="12"/>
          </p:nvPr>
        </p:nvSpPr>
        <p:spPr/>
        <p:txBody>
          <a:bodyPr/>
          <a:lstStyle/>
          <a:p>
            <a:pPr>
              <a:defRPr/>
            </a:pPr>
            <a:r>
              <a:rPr lang="de-DE" smtClean="0"/>
              <a:t>Goerres / Spies / Kumlin</a:t>
            </a:r>
            <a:endParaRPr lang="de-D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628800"/>
            <a:ext cx="6336704" cy="463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3203848" y="2060848"/>
            <a:ext cx="5472608" cy="3139321"/>
          </a:xfrm>
          <a:prstGeom prst="rect">
            <a:avLst/>
          </a:prstGeom>
          <a:solidFill>
            <a:schemeClr val="bg1"/>
          </a:solidFill>
        </p:spPr>
        <p:txBody>
          <a:bodyPr wrap="square" rtlCol="0">
            <a:spAutoFit/>
          </a:bodyPr>
          <a:lstStyle/>
          <a:p>
            <a:pPr algn="ctr"/>
            <a:r>
              <a:rPr lang="de-DE" dirty="0">
                <a:latin typeface="Arial" panose="020B0604020202020204" pitchFamily="34" charset="0"/>
                <a:cs typeface="Arial" panose="020B0604020202020204" pitchFamily="34" charset="0"/>
              </a:rPr>
              <a:t>Es gibt in Deutschland eine Reihe von politischen Parteien, von denen jede gerne Ihre Stimme bekommen würde. Bitte geben Sie für jede der folgenden Parteien an, wie wahrscheinlich es ist, dass Sie diese jemals wählen werden. </a:t>
            </a:r>
            <a:endParaRPr lang="de-DE" dirty="0" smtClean="0">
              <a:latin typeface="Arial" panose="020B0604020202020204" pitchFamily="34" charset="0"/>
              <a:cs typeface="Arial" panose="020B0604020202020204" pitchFamily="34" charset="0"/>
            </a:endParaRPr>
          </a:p>
          <a:p>
            <a:pPr algn="ctr"/>
            <a:endParaRPr lang="de-DE" dirty="0">
              <a:latin typeface="Arial" panose="020B0604020202020204" pitchFamily="34" charset="0"/>
              <a:cs typeface="Arial" panose="020B0604020202020204" pitchFamily="34" charset="0"/>
            </a:endParaRPr>
          </a:p>
          <a:p>
            <a:pPr algn="ctr"/>
            <a:r>
              <a:rPr lang="de-DE" dirty="0" smtClean="0">
                <a:latin typeface="Arial" panose="020B0604020202020204" pitchFamily="34" charset="0"/>
                <a:cs typeface="Arial" panose="020B0604020202020204" pitchFamily="34" charset="0"/>
              </a:rPr>
              <a:t>Bitte </a:t>
            </a:r>
            <a:r>
              <a:rPr lang="de-DE" dirty="0">
                <a:latin typeface="Arial" panose="020B0604020202020204" pitchFamily="34" charset="0"/>
                <a:cs typeface="Arial" panose="020B0604020202020204" pitchFamily="34" charset="0"/>
              </a:rPr>
              <a:t>nutzen Sie hierfür eine Skala von 0 bis 10, auf der 0 "überhaupt nicht wahrscheinlich" und 10 "sehr wahrscheinlich" bedeutet. Bitte beantworten Sie diese Frage auch, wenn Sie nicht wahlberechtigt sind.</a:t>
            </a:r>
          </a:p>
        </p:txBody>
      </p:sp>
    </p:spTree>
    <p:extLst>
      <p:ext uri="{BB962C8B-B14F-4D97-AF65-F5344CB8AC3E}">
        <p14:creationId xmlns:p14="http://schemas.microsoft.com/office/powerpoint/2010/main" val="7374063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kern="1200" dirty="0" smtClean="0">
                <a:solidFill>
                  <a:schemeClr val="accent1"/>
                </a:solidFill>
                <a:effectLst/>
                <a:latin typeface="Arial" pitchFamily="34" charset="0"/>
                <a:ea typeface="+mj-ea"/>
                <a:cs typeface="Arial" pitchFamily="34" charset="0"/>
              </a:rPr>
              <a:t>Was machen wir heute?</a:t>
            </a:r>
            <a:endParaRPr lang="de-DE" dirty="0"/>
          </a:p>
        </p:txBody>
      </p:sp>
      <p:sp>
        <p:nvSpPr>
          <p:cNvPr id="3" name="Inhaltsplatzhalter 2"/>
          <p:cNvSpPr>
            <a:spLocks noGrp="1"/>
          </p:cNvSpPr>
          <p:nvPr>
            <p:ph idx="1"/>
          </p:nvPr>
        </p:nvSpPr>
        <p:spPr/>
        <p:txBody>
          <a:bodyPr>
            <a:normAutofit lnSpcReduction="10000"/>
          </a:bodyPr>
          <a:lstStyle/>
          <a:p>
            <a:pPr lvl="0"/>
            <a:r>
              <a:rPr lang="de-DE" dirty="0" smtClean="0">
                <a:effectLst/>
              </a:rPr>
              <a:t>Spaß haben</a:t>
            </a:r>
          </a:p>
          <a:p>
            <a:pPr lvl="0"/>
            <a:endParaRPr lang="de-DE" dirty="0"/>
          </a:p>
          <a:p>
            <a:pPr lvl="0"/>
            <a:r>
              <a:rPr lang="de-DE" dirty="0" smtClean="0">
                <a:effectLst/>
              </a:rPr>
              <a:t>Politikwissenschaft studieren</a:t>
            </a:r>
          </a:p>
          <a:p>
            <a:pPr lvl="0"/>
            <a:endParaRPr lang="de-DE" dirty="0" smtClean="0">
              <a:effectLst/>
            </a:endParaRPr>
          </a:p>
          <a:p>
            <a:pPr lvl="0"/>
            <a:r>
              <a:rPr lang="de-DE" dirty="0" smtClean="0">
                <a:effectLst/>
              </a:rPr>
              <a:t>Campus kennenlernen</a:t>
            </a:r>
          </a:p>
          <a:p>
            <a:pPr lvl="0"/>
            <a:endParaRPr lang="de-DE" dirty="0" smtClean="0">
              <a:effectLst/>
            </a:endParaRPr>
          </a:p>
          <a:p>
            <a:pPr lvl="0"/>
            <a:r>
              <a:rPr lang="de-DE" dirty="0" smtClean="0">
                <a:effectLst/>
              </a:rPr>
              <a:t>Ältere Studierende kennenlernen</a:t>
            </a:r>
          </a:p>
          <a:p>
            <a:pPr lvl="0"/>
            <a:endParaRPr lang="de-DE" dirty="0" smtClean="0">
              <a:effectLst/>
            </a:endParaRPr>
          </a:p>
          <a:p>
            <a:pPr lvl="0"/>
            <a:r>
              <a:rPr lang="de-DE" dirty="0" smtClean="0"/>
              <a:t>Ihre </a:t>
            </a:r>
            <a:r>
              <a:rPr lang="de-DE" dirty="0" smtClean="0">
                <a:effectLst/>
              </a:rPr>
              <a:t>Fragen beantworten</a:t>
            </a:r>
          </a:p>
          <a:p>
            <a:pPr lvl="0"/>
            <a:endParaRPr lang="de-DE" dirty="0"/>
          </a:p>
          <a:p>
            <a:pPr lvl="0"/>
            <a:r>
              <a:rPr lang="de-DE" dirty="0" smtClean="0">
                <a:effectLst/>
              </a:rPr>
              <a:t>Sie kennenlernen</a:t>
            </a:r>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4</a:t>
            </a:fld>
            <a:endParaRPr lang="de-DE"/>
          </a:p>
        </p:txBody>
      </p:sp>
    </p:spTree>
    <p:extLst>
      <p:ext uri="{BB962C8B-B14F-4D97-AF65-F5344CB8AC3E}">
        <p14:creationId xmlns:p14="http://schemas.microsoft.com/office/powerpoint/2010/main" val="18387334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Wer wählt die AfD und warum?</a:t>
            </a:r>
            <a:endParaRPr lang="de-DE" dirty="0"/>
          </a:p>
        </p:txBody>
      </p:sp>
      <p:sp>
        <p:nvSpPr>
          <p:cNvPr id="3" name="Inhaltsplatzhalter 2"/>
          <p:cNvSpPr>
            <a:spLocks noGrp="1"/>
          </p:cNvSpPr>
          <p:nvPr>
            <p:ph idx="1"/>
          </p:nvPr>
        </p:nvSpPr>
        <p:spPr>
          <a:xfrm>
            <a:off x="457200" y="1417638"/>
            <a:ext cx="8229600" cy="4938712"/>
          </a:xfrm>
        </p:spPr>
        <p:txBody>
          <a:bodyPr>
            <a:normAutofit lnSpcReduction="10000"/>
          </a:bodyPr>
          <a:lstStyle/>
          <a:p>
            <a:r>
              <a:rPr lang="de-DE" dirty="0" smtClean="0"/>
              <a:t>Regional – das liegt aber nicht an der Region</a:t>
            </a:r>
          </a:p>
          <a:p>
            <a:pPr lvl="1"/>
            <a:r>
              <a:rPr lang="de-DE" dirty="0" smtClean="0"/>
              <a:t>deutlich stärker in den östlichen Bundesländern mit Schwerpunkt in ländlichem Sachsen</a:t>
            </a:r>
          </a:p>
          <a:p>
            <a:pPr lvl="1"/>
            <a:r>
              <a:rPr lang="de-DE" dirty="0" smtClean="0"/>
              <a:t>In westlichen Bundesländern stärker in </a:t>
            </a:r>
            <a:r>
              <a:rPr lang="de-DE" dirty="0" err="1" smtClean="0"/>
              <a:t>BaWü</a:t>
            </a:r>
            <a:r>
              <a:rPr lang="de-DE" dirty="0" smtClean="0"/>
              <a:t> und Bay</a:t>
            </a:r>
          </a:p>
          <a:p>
            <a:pPr lvl="1"/>
            <a:r>
              <a:rPr lang="de-DE" b="1" dirty="0" smtClean="0"/>
              <a:t>Da wo rechte Parteien in der Vergangenheit stark waren</a:t>
            </a:r>
          </a:p>
          <a:p>
            <a:r>
              <a:rPr lang="de-DE" b="1" dirty="0" smtClean="0"/>
              <a:t>Frauen weniger als Männer</a:t>
            </a:r>
          </a:p>
          <a:p>
            <a:r>
              <a:rPr lang="de-DE" dirty="0" smtClean="0"/>
              <a:t>Die, die Risiko des materiellen Abstiegs für sich sehen</a:t>
            </a:r>
          </a:p>
          <a:p>
            <a:r>
              <a:rPr lang="de-DE" dirty="0" smtClean="0"/>
              <a:t>Die, die Einwanderer nicht in Deutschland haben wollen</a:t>
            </a:r>
          </a:p>
          <a:p>
            <a:r>
              <a:rPr lang="de-DE" dirty="0" smtClean="0"/>
              <a:t>Die, die Eingewanderten weniger oder keine sozialen Rechte einräumen wollen</a:t>
            </a:r>
          </a:p>
          <a:p>
            <a:r>
              <a:rPr lang="de-DE" dirty="0" smtClean="0"/>
              <a:t>Die, die wenig oder kein Vertrauen in Medien, Parteien und Politiker haben</a:t>
            </a:r>
          </a:p>
          <a:p>
            <a:endParaRPr lang="de-DE" dirty="0"/>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40</a:t>
            </a:fld>
            <a:endParaRPr lang="de-DE"/>
          </a:p>
        </p:txBody>
      </p:sp>
    </p:spTree>
    <p:extLst>
      <p:ext uri="{BB962C8B-B14F-4D97-AF65-F5344CB8AC3E}">
        <p14:creationId xmlns:p14="http://schemas.microsoft.com/office/powerpoint/2010/main" val="14606630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Wer wählt die AfD und warum</a:t>
            </a:r>
            <a:r>
              <a:rPr lang="de-DE" dirty="0" smtClean="0"/>
              <a:t>? 2</a:t>
            </a:r>
            <a:endParaRPr lang="de-DE" dirty="0"/>
          </a:p>
        </p:txBody>
      </p:sp>
      <p:sp>
        <p:nvSpPr>
          <p:cNvPr id="3" name="Inhaltsplatzhalter 2"/>
          <p:cNvSpPr>
            <a:spLocks noGrp="1"/>
          </p:cNvSpPr>
          <p:nvPr>
            <p:ph idx="1"/>
          </p:nvPr>
        </p:nvSpPr>
        <p:spPr/>
        <p:txBody>
          <a:bodyPr>
            <a:normAutofit lnSpcReduction="10000"/>
          </a:bodyPr>
          <a:lstStyle/>
          <a:p>
            <a:r>
              <a:rPr lang="de-DE" dirty="0" smtClean="0"/>
              <a:t>„Modernisierungsverlierer“ (Betz 1994), Arbeiterautoritarismus (</a:t>
            </a:r>
            <a:r>
              <a:rPr lang="de-DE" dirty="0" err="1" smtClean="0"/>
              <a:t>Lipset</a:t>
            </a:r>
            <a:r>
              <a:rPr lang="de-DE" dirty="0" smtClean="0"/>
              <a:t>), </a:t>
            </a:r>
            <a:r>
              <a:rPr lang="de-DE" b="1" dirty="0" smtClean="0"/>
              <a:t>Angst vor Abstieg</a:t>
            </a:r>
          </a:p>
          <a:p>
            <a:r>
              <a:rPr lang="de-DE" sz="2800" b="1" dirty="0" smtClean="0"/>
              <a:t>Protestwahl</a:t>
            </a:r>
            <a:endParaRPr lang="de-DE" b="1" dirty="0" smtClean="0"/>
          </a:p>
          <a:p>
            <a:r>
              <a:rPr lang="de-DE" sz="3200" b="1" dirty="0" smtClean="0"/>
              <a:t>Einwanderungskritisch</a:t>
            </a:r>
            <a:r>
              <a:rPr lang="de-DE" dirty="0" smtClean="0"/>
              <a:t>, d.h. kritisch bezüglich der Zulassung von Einwanderern und Politiken für ihre Behandlung nach Zulassung (auf der Politik-Ebene)</a:t>
            </a:r>
          </a:p>
          <a:p>
            <a:r>
              <a:rPr lang="de-DE" b="1" dirty="0" smtClean="0"/>
              <a:t>Fremdenfeindlich</a:t>
            </a:r>
            <a:r>
              <a:rPr lang="de-DE" dirty="0" smtClean="0"/>
              <a:t>, d.h. feindlich gegenüber Menschen, die „anders“ sind (Xenophobie, auf der sozialen, menschlichen Ebene)</a:t>
            </a:r>
          </a:p>
          <a:p>
            <a:pPr lvl="1"/>
            <a:r>
              <a:rPr lang="de-DE" dirty="0" smtClean="0"/>
              <a:t>Soziale Gruppen: anders Aussehende, Muslime, Nicht-Europäer</a:t>
            </a:r>
          </a:p>
          <a:p>
            <a:endParaRPr lang="de-DE" dirty="0" smtClean="0"/>
          </a:p>
          <a:p>
            <a:endParaRPr lang="de-DE" dirty="0"/>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41</a:t>
            </a:fld>
            <a:endParaRPr lang="de-DE"/>
          </a:p>
        </p:txBody>
      </p:sp>
    </p:spTree>
    <p:extLst>
      <p:ext uri="{BB962C8B-B14F-4D97-AF65-F5344CB8AC3E}">
        <p14:creationId xmlns:p14="http://schemas.microsoft.com/office/powerpoint/2010/main" val="5765446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Was bedeutet das für die gesellschaftliche Diskussion um die AfD?</a:t>
            </a:r>
            <a:endParaRPr lang="de-DE" dirty="0"/>
          </a:p>
        </p:txBody>
      </p:sp>
      <p:sp>
        <p:nvSpPr>
          <p:cNvPr id="3" name="Inhaltsplatzhalter 2"/>
          <p:cNvSpPr>
            <a:spLocks noGrp="1"/>
          </p:cNvSpPr>
          <p:nvPr>
            <p:ph idx="1"/>
          </p:nvPr>
        </p:nvSpPr>
        <p:spPr/>
        <p:txBody>
          <a:bodyPr/>
          <a:lstStyle/>
          <a:p>
            <a:r>
              <a:rPr lang="de-DE" dirty="0" smtClean="0"/>
              <a:t>Die AfD ist keine Arbeiter- oder soziale Unterschichtenpartei; sie ist eine Partei aller sozialen Schichten</a:t>
            </a:r>
          </a:p>
          <a:p>
            <a:r>
              <a:rPr lang="de-DE" dirty="0" smtClean="0"/>
              <a:t>Die Wählerinnen und Wähler der AfD folgen dem typischen Profil rechtspopulistischer Wähler in anderen Ländern. Sie ist, vergleichend betrachtet, eine typische rechtspopulistische Partei</a:t>
            </a:r>
          </a:p>
          <a:p>
            <a:r>
              <a:rPr lang="de-DE" dirty="0" smtClean="0"/>
              <a:t>Es gibt noch unklare Besonderheiten:</a:t>
            </a:r>
          </a:p>
          <a:p>
            <a:pPr lvl="1"/>
            <a:r>
              <a:rPr lang="de-DE" dirty="0" smtClean="0"/>
              <a:t>Historische Schatten von alten Wahlerfolgen in bestimmten Regionen </a:t>
            </a:r>
            <a:r>
              <a:rPr lang="de-DE" dirty="0" smtClean="0">
                <a:sym typeface="Wingdings" panose="05000000000000000000" pitchFamily="2" charset="2"/>
              </a:rPr>
              <a:t> Kultur?</a:t>
            </a:r>
          </a:p>
          <a:p>
            <a:pPr lvl="1"/>
            <a:r>
              <a:rPr lang="de-DE" dirty="0" smtClean="0">
                <a:sym typeface="Wingdings" panose="05000000000000000000" pitchFamily="2" charset="2"/>
              </a:rPr>
              <a:t>(Das sozialpolitische Profil)</a:t>
            </a:r>
            <a:endParaRPr lang="de-DE" dirty="0"/>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42</a:t>
            </a:fld>
            <a:endParaRPr lang="de-DE"/>
          </a:p>
        </p:txBody>
      </p:sp>
    </p:spTree>
    <p:extLst>
      <p:ext uri="{BB962C8B-B14F-4D97-AF65-F5344CB8AC3E}">
        <p14:creationId xmlns:p14="http://schemas.microsoft.com/office/powerpoint/2010/main" val="34715038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Zum Nachlesen</a:t>
            </a:r>
            <a:endParaRPr lang="de-DE" dirty="0"/>
          </a:p>
        </p:txBody>
      </p:sp>
      <p:sp>
        <p:nvSpPr>
          <p:cNvPr id="3" name="Inhaltsplatzhalter 2"/>
          <p:cNvSpPr>
            <a:spLocks noGrp="1"/>
          </p:cNvSpPr>
          <p:nvPr>
            <p:ph idx="1"/>
          </p:nvPr>
        </p:nvSpPr>
        <p:spPr/>
        <p:txBody>
          <a:bodyPr/>
          <a:lstStyle/>
          <a:p>
            <a:r>
              <a:rPr lang="de-DE" dirty="0" smtClean="0"/>
              <a:t>Blog-Beiträge zur AfD auf unserem Blog „Aus der Wissenschaft für die Politik“</a:t>
            </a:r>
          </a:p>
          <a:p>
            <a:pPr marL="0" indent="0" algn="ctr">
              <a:buNone/>
            </a:pPr>
            <a:r>
              <a:rPr lang="de-DE" dirty="0" smtClean="0">
                <a:hlinkClick r:id="rId2"/>
              </a:rPr>
              <a:t>http://udue.de/goerresblog</a:t>
            </a:r>
            <a:r>
              <a:rPr lang="de-DE" dirty="0" smtClean="0"/>
              <a:t> </a:t>
            </a:r>
            <a:endParaRPr lang="de-DE" dirty="0"/>
          </a:p>
          <a:p>
            <a:r>
              <a:rPr lang="de-DE" dirty="0" smtClean="0"/>
              <a:t>Vor </a:t>
            </a:r>
            <a:r>
              <a:rPr lang="de-DE" dirty="0"/>
              <a:t>allem „Klasse, Themen, Kontext: Wer wählt die Alternative für Deutschland</a:t>
            </a:r>
            <a:r>
              <a:rPr lang="de-DE" dirty="0" smtClean="0"/>
              <a:t>?“ von Dennis Spies, </a:t>
            </a:r>
            <a:r>
              <a:rPr lang="de-DE" dirty="0" err="1" smtClean="0"/>
              <a:t>Staffan</a:t>
            </a:r>
            <a:r>
              <a:rPr lang="de-DE" dirty="0" smtClean="0"/>
              <a:t> </a:t>
            </a:r>
            <a:r>
              <a:rPr lang="de-DE" dirty="0" err="1" smtClean="0"/>
              <a:t>Kumlin</a:t>
            </a:r>
            <a:r>
              <a:rPr lang="de-DE" dirty="0"/>
              <a:t> </a:t>
            </a:r>
            <a:r>
              <a:rPr lang="de-DE" dirty="0" smtClean="0"/>
              <a:t>und mir</a:t>
            </a:r>
          </a:p>
          <a:p>
            <a:pPr marL="0" indent="0" algn="ctr">
              <a:buNone/>
            </a:pPr>
            <a:r>
              <a:rPr lang="de-DE" dirty="0" smtClean="0">
                <a:hlinkClick r:id="rId3"/>
              </a:rPr>
              <a:t>http</a:t>
            </a:r>
            <a:r>
              <a:rPr lang="de-DE" dirty="0">
                <a:hlinkClick r:id="rId3"/>
              </a:rPr>
              <a:t>://</a:t>
            </a:r>
            <a:r>
              <a:rPr lang="de-DE" dirty="0" smtClean="0">
                <a:hlinkClick r:id="rId3"/>
              </a:rPr>
              <a:t>udue.de/afd</a:t>
            </a:r>
            <a:endParaRPr lang="de-DE" dirty="0"/>
          </a:p>
          <a:p>
            <a:pPr algn="just"/>
            <a:endParaRPr lang="de-DE" dirty="0" smtClean="0"/>
          </a:p>
          <a:p>
            <a:pPr algn="just"/>
            <a:r>
              <a:rPr lang="de-DE" dirty="0" smtClean="0"/>
              <a:t>Der wissenschaftliche Artikel von 2018 für einen ersten Eindruck auf </a:t>
            </a:r>
            <a:r>
              <a:rPr lang="de-DE" dirty="0" smtClean="0">
                <a:hlinkClick r:id="rId4"/>
              </a:rPr>
              <a:t>http://achimgoerres.de</a:t>
            </a:r>
            <a:r>
              <a:rPr lang="de-DE" dirty="0" smtClean="0"/>
              <a:t> </a:t>
            </a:r>
            <a:r>
              <a:rPr lang="de-DE" dirty="0" smtClean="0">
                <a:sym typeface="Wingdings" panose="05000000000000000000" pitchFamily="2" charset="2"/>
              </a:rPr>
              <a:t> Research  Publications</a:t>
            </a:r>
            <a:r>
              <a:rPr lang="de-DE" dirty="0" smtClean="0"/>
              <a:t> </a:t>
            </a:r>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43</a:t>
            </a:fld>
            <a:endParaRPr lang="de-DE"/>
          </a:p>
        </p:txBody>
      </p:sp>
    </p:spTree>
    <p:extLst>
      <p:ext uri="{BB962C8B-B14F-4D97-AF65-F5344CB8AC3E}">
        <p14:creationId xmlns:p14="http://schemas.microsoft.com/office/powerpoint/2010/main" val="17881809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Kleines Quiz auf menti.com</a:t>
            </a:r>
            <a:endParaRPr lang="de-DE" dirty="0"/>
          </a:p>
        </p:txBody>
      </p:sp>
      <p:sp>
        <p:nvSpPr>
          <p:cNvPr id="3" name="Inhaltsplatzhalter 2"/>
          <p:cNvSpPr>
            <a:spLocks noGrp="1"/>
          </p:cNvSpPr>
          <p:nvPr>
            <p:ph idx="1"/>
          </p:nvPr>
        </p:nvSpPr>
        <p:spPr/>
        <p:txBody>
          <a:bodyPr/>
          <a:lstStyle/>
          <a:p>
            <a:r>
              <a:rPr lang="de-DE" dirty="0" smtClean="0"/>
              <a:t>Korrektheit und Schnelligkeit gefragt!</a:t>
            </a:r>
          </a:p>
          <a:p>
            <a:r>
              <a:rPr lang="de-DE" dirty="0" smtClean="0"/>
              <a:t>68 30 49</a:t>
            </a:r>
            <a:endParaRPr lang="de-DE" dirty="0"/>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44</a:t>
            </a:fld>
            <a:endParaRPr lang="de-DE"/>
          </a:p>
        </p:txBody>
      </p:sp>
    </p:spTree>
    <p:extLst>
      <p:ext uri="{BB962C8B-B14F-4D97-AF65-F5344CB8AC3E}">
        <p14:creationId xmlns:p14="http://schemas.microsoft.com/office/powerpoint/2010/main" val="1444707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sz="3600" kern="1200" dirty="0" smtClean="0">
                <a:solidFill>
                  <a:schemeClr val="accent1"/>
                </a:solidFill>
                <a:effectLst/>
                <a:latin typeface="Arial" pitchFamily="34" charset="0"/>
                <a:ea typeface="+mj-ea"/>
                <a:cs typeface="Arial" pitchFamily="34" charset="0"/>
              </a:rPr>
              <a:t>Was machen wir heute nicht?</a:t>
            </a:r>
            <a:endParaRPr lang="de-DE" dirty="0"/>
          </a:p>
        </p:txBody>
      </p:sp>
      <p:sp>
        <p:nvSpPr>
          <p:cNvPr id="3" name="Inhaltsplatzhalter 2"/>
          <p:cNvSpPr>
            <a:spLocks noGrp="1"/>
          </p:cNvSpPr>
          <p:nvPr>
            <p:ph idx="1"/>
          </p:nvPr>
        </p:nvSpPr>
        <p:spPr/>
        <p:txBody>
          <a:bodyPr/>
          <a:lstStyle/>
          <a:p>
            <a:pPr lvl="0"/>
            <a:r>
              <a:rPr lang="de-DE" sz="2400" dirty="0" smtClean="0">
                <a:effectLst/>
              </a:rPr>
              <a:t>Details über alle Verästelungen des Studiums </a:t>
            </a:r>
            <a:r>
              <a:rPr lang="de-DE" sz="2400" dirty="0" smtClean="0">
                <a:effectLst/>
              </a:rPr>
              <a:t>besprechen</a:t>
            </a:r>
          </a:p>
          <a:p>
            <a:pPr marL="0" lvl="0" indent="0">
              <a:buNone/>
            </a:pPr>
            <a:endParaRPr lang="de-DE" sz="2400" dirty="0" smtClean="0">
              <a:effectLst/>
            </a:endParaRPr>
          </a:p>
          <a:p>
            <a:pPr lvl="0"/>
            <a:r>
              <a:rPr lang="de-DE" sz="2400" dirty="0" smtClean="0">
                <a:effectLst/>
              </a:rPr>
              <a:t>Organisatorische Details </a:t>
            </a:r>
            <a:r>
              <a:rPr lang="de-DE" sz="2400" dirty="0" smtClean="0">
                <a:effectLst/>
              </a:rPr>
              <a:t>klären; wir beantworten gerne Fragen dazu, aber machen Sie sich keine Sorgen</a:t>
            </a:r>
            <a:endParaRPr lang="de-DE" sz="2400" dirty="0" smtClean="0">
              <a:effectLst/>
            </a:endParaRPr>
          </a:p>
        </p:txBody>
      </p:sp>
      <p:sp>
        <p:nvSpPr>
          <p:cNvPr id="4" name="Fußzeilenplatzhalter 3"/>
          <p:cNvSpPr>
            <a:spLocks noGrp="1"/>
          </p:cNvSpPr>
          <p:nvPr>
            <p:ph type="ftr" sz="quarter" idx="11"/>
          </p:nvPr>
        </p:nvSpPr>
        <p:spPr/>
        <p:txBody>
          <a:bodyPr/>
          <a:lstStyle/>
          <a:p>
            <a:r>
              <a:rPr lang="de-DE" smtClean="0"/>
              <a:t>Prof. Dr. Achim Goerres</a:t>
            </a:r>
            <a:endParaRPr lang="de-DE" dirty="0"/>
          </a:p>
        </p:txBody>
      </p:sp>
      <p:sp>
        <p:nvSpPr>
          <p:cNvPr id="5" name="Foliennummernplatzhalter 4"/>
          <p:cNvSpPr>
            <a:spLocks noGrp="1"/>
          </p:cNvSpPr>
          <p:nvPr>
            <p:ph type="sldNum" sz="quarter" idx="12"/>
          </p:nvPr>
        </p:nvSpPr>
        <p:spPr/>
        <p:txBody>
          <a:bodyPr/>
          <a:lstStyle/>
          <a:p>
            <a:fld id="{6C42E160-512F-4EDC-BEFD-8957ED1DBC23}" type="slidenum">
              <a:rPr lang="de-DE" smtClean="0"/>
              <a:t>5</a:t>
            </a:fld>
            <a:endParaRPr lang="de-DE"/>
          </a:p>
        </p:txBody>
      </p:sp>
    </p:spTree>
    <p:extLst>
      <p:ext uri="{BB962C8B-B14F-4D97-AF65-F5344CB8AC3E}">
        <p14:creationId xmlns:p14="http://schemas.microsoft.com/office/powerpoint/2010/main" val="3631710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descr="Kopfzeile - Headline">
            <a:extLst>
              <a:ext uri="{FF2B5EF4-FFF2-40B4-BE49-F238E27FC236}">
                <a16:creationId xmlns:a16="http://schemas.microsoft.com/office/drawing/2014/main" id="{A6A7FC61-69D1-5B49-B1E0-C7BFEF00F807}"/>
              </a:ext>
            </a:extLst>
          </p:cNvPr>
          <p:cNvSpPr>
            <a:spLocks noGrp="1"/>
          </p:cNvSpPr>
          <p:nvPr>
            <p:ph type="title"/>
          </p:nvPr>
        </p:nvSpPr>
        <p:spPr/>
        <p:txBody>
          <a:bodyPr vert="horz" lIns="135000" tIns="45720" rIns="91440" bIns="45720" rtlCol="0" anchor="ctr">
            <a:normAutofit/>
          </a:bodyPr>
          <a:lstStyle/>
          <a:p>
            <a:r>
              <a:rPr lang="de-DE" altLang="de-DE" dirty="0" smtClean="0">
                <a:ea typeface="ヒラギノ角ゴ Pro W3" panose="020B0300000000000000" pitchFamily="34" charset="-128"/>
                <a:cs typeface="Arial" panose="020B0604020202020204" pitchFamily="34" charset="0"/>
              </a:rPr>
              <a:t>Was? Wann?</a:t>
            </a:r>
            <a:endParaRPr lang="de-DE" altLang="de-DE" dirty="0">
              <a:ea typeface="ヒラギノ角ゴ Pro W3" panose="020B0300000000000000" pitchFamily="34" charset="-128"/>
              <a:cs typeface="Arial" panose="020B0604020202020204" pitchFamily="34" charset="0"/>
            </a:endParaRPr>
          </a:p>
        </p:txBody>
      </p:sp>
      <p:sp>
        <p:nvSpPr>
          <p:cNvPr id="2" name="Inhaltsplatzhalter 1"/>
          <p:cNvSpPr>
            <a:spLocks noGrp="1"/>
          </p:cNvSpPr>
          <p:nvPr>
            <p:ph idx="1"/>
          </p:nvPr>
        </p:nvSpPr>
        <p:spPr/>
        <p:txBody>
          <a:bodyPr/>
          <a:lstStyle/>
          <a:p>
            <a:endParaRPr lang="de-DE"/>
          </a:p>
        </p:txBody>
      </p:sp>
      <p:sp>
        <p:nvSpPr>
          <p:cNvPr id="4" name="Datumsplatzhalter 3">
            <a:extLst>
              <a:ext uri="{FF2B5EF4-FFF2-40B4-BE49-F238E27FC236}">
                <a16:creationId xmlns:a16="http://schemas.microsoft.com/office/drawing/2014/main" id="{CB901180-EFE9-4728-9388-7667FAA2F227}"/>
              </a:ext>
            </a:extLst>
          </p:cNvPr>
          <p:cNvSpPr>
            <a:spLocks noGrp="1"/>
          </p:cNvSpPr>
          <p:nvPr>
            <p:ph type="dt" sz="half" idx="10"/>
          </p:nvPr>
        </p:nvSpPr>
        <p:spPr/>
        <p:txBody>
          <a:bodyPr/>
          <a:lstStyle/>
          <a:p>
            <a:pPr>
              <a:defRPr/>
            </a:pPr>
            <a:fld id="{3EF41F40-3D0A-4457-A2D1-2AD3E861D849}" type="datetime1">
              <a:rPr lang="de-DE" smtClean="0"/>
              <a:t>31.07.2019</a:t>
            </a:fld>
            <a:endParaRPr lang="de-DE" dirty="0"/>
          </a:p>
        </p:txBody>
      </p:sp>
      <p:sp>
        <p:nvSpPr>
          <p:cNvPr id="5" name="Fußzeilenplatzhalter 4">
            <a:extLst>
              <a:ext uri="{FF2B5EF4-FFF2-40B4-BE49-F238E27FC236}">
                <a16:creationId xmlns:a16="http://schemas.microsoft.com/office/drawing/2014/main" id="{52E55159-DD6C-4C49-91F3-71AEFB38AE28}"/>
              </a:ext>
            </a:extLst>
          </p:cNvPr>
          <p:cNvSpPr>
            <a:spLocks noGrp="1"/>
          </p:cNvSpPr>
          <p:nvPr>
            <p:ph type="ftr" sz="quarter" idx="11"/>
          </p:nvPr>
        </p:nvSpPr>
        <p:spPr/>
        <p:txBody>
          <a:bodyPr/>
          <a:lstStyle/>
          <a:p>
            <a:pPr>
              <a:defRPr/>
            </a:pPr>
            <a:r>
              <a:rPr lang="de-DE"/>
              <a:t>www.uni-due.de</a:t>
            </a:r>
            <a:endParaRPr lang="de-DE" dirty="0"/>
          </a:p>
        </p:txBody>
      </p:sp>
      <p:sp>
        <p:nvSpPr>
          <p:cNvPr id="8" name="Ellipse 7"/>
          <p:cNvSpPr/>
          <p:nvPr/>
        </p:nvSpPr>
        <p:spPr>
          <a:xfrm>
            <a:off x="6732240" y="5538182"/>
            <a:ext cx="1368152" cy="7343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FF0000"/>
              </a:solidFill>
            </a:endParaRPr>
          </a:p>
        </p:txBody>
      </p:sp>
      <p:sp>
        <p:nvSpPr>
          <p:cNvPr id="9" name="Textfeld 8"/>
          <p:cNvSpPr txBox="1"/>
          <p:nvPr/>
        </p:nvSpPr>
        <p:spPr>
          <a:xfrm>
            <a:off x="7612336" y="5168850"/>
            <a:ext cx="1109278" cy="369332"/>
          </a:xfrm>
          <a:prstGeom prst="rect">
            <a:avLst/>
          </a:prstGeom>
          <a:noFill/>
        </p:spPr>
        <p:txBody>
          <a:bodyPr wrap="none" rtlCol="0">
            <a:spAutoFit/>
          </a:bodyPr>
          <a:lstStyle/>
          <a:p>
            <a:r>
              <a:rPr lang="de-DE" dirty="0">
                <a:solidFill>
                  <a:srgbClr val="FF0000"/>
                </a:solidFill>
              </a:rPr>
              <a:t>g</a:t>
            </a:r>
            <a:r>
              <a:rPr lang="de-DE" dirty="0">
                <a:solidFill>
                  <a:srgbClr val="FF0000"/>
                </a:solidFill>
              </a:rPr>
              <a:t>eändert!</a:t>
            </a:r>
            <a:endParaRPr lang="de-DE" dirty="0">
              <a:solidFill>
                <a:srgbClr val="FF0000"/>
              </a:solidFill>
            </a:endParaRPr>
          </a:p>
        </p:txBody>
      </p:sp>
      <p:pic>
        <p:nvPicPr>
          <p:cNvPr id="11" name="Grafik 10"/>
          <p:cNvPicPr>
            <a:picLocks noChangeAspect="1"/>
          </p:cNvPicPr>
          <p:nvPr/>
        </p:nvPicPr>
        <p:blipFill>
          <a:blip r:embed="rId3"/>
          <a:stretch>
            <a:fillRect/>
          </a:stretch>
        </p:blipFill>
        <p:spPr>
          <a:xfrm>
            <a:off x="682168" y="718421"/>
            <a:ext cx="7832372" cy="5484656"/>
          </a:xfrm>
          <a:prstGeom prst="rect">
            <a:avLst/>
          </a:prstGeom>
        </p:spPr>
      </p:pic>
    </p:spTree>
    <p:extLst>
      <p:ext uri="{BB962C8B-B14F-4D97-AF65-F5344CB8AC3E}">
        <p14:creationId xmlns:p14="http://schemas.microsoft.com/office/powerpoint/2010/main" val="3514334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descr="Kopfzeile - Headline">
            <a:extLst>
              <a:ext uri="{FF2B5EF4-FFF2-40B4-BE49-F238E27FC236}">
                <a16:creationId xmlns:a16="http://schemas.microsoft.com/office/drawing/2014/main" id="{A6A7FC61-69D1-5B49-B1E0-C7BFEF00F807}"/>
              </a:ext>
            </a:extLst>
          </p:cNvPr>
          <p:cNvSpPr>
            <a:spLocks noGrp="1"/>
          </p:cNvSpPr>
          <p:nvPr>
            <p:ph type="title"/>
          </p:nvPr>
        </p:nvSpPr>
        <p:spPr/>
        <p:txBody>
          <a:bodyPr vert="horz" lIns="135000" tIns="45720" rIns="91440" bIns="45720" rtlCol="0" anchor="ctr">
            <a:normAutofit/>
          </a:bodyPr>
          <a:lstStyle/>
          <a:p>
            <a:r>
              <a:rPr lang="de-DE" altLang="de-DE" dirty="0" smtClean="0">
                <a:ea typeface="ヒラギノ角ゴ Pro W3" panose="020B0300000000000000" pitchFamily="34" charset="-128"/>
                <a:cs typeface="Arial" panose="020B0604020202020204" pitchFamily="34" charset="0"/>
              </a:rPr>
              <a:t>Wo?</a:t>
            </a:r>
            <a:endParaRPr lang="de-DE" altLang="de-DE" dirty="0">
              <a:ea typeface="ヒラギノ角ゴ Pro W3" panose="020B0300000000000000" pitchFamily="34" charset="-128"/>
              <a:cs typeface="Arial" panose="020B0604020202020204" pitchFamily="34" charset="0"/>
            </a:endParaRPr>
          </a:p>
        </p:txBody>
      </p:sp>
      <p:sp>
        <p:nvSpPr>
          <p:cNvPr id="3" name="Inhaltsplatzhalter 2"/>
          <p:cNvSpPr>
            <a:spLocks noGrp="1"/>
          </p:cNvSpPr>
          <p:nvPr>
            <p:ph idx="1"/>
          </p:nvPr>
        </p:nvSpPr>
        <p:spPr/>
        <p:txBody>
          <a:bodyPr/>
          <a:lstStyle/>
          <a:p>
            <a:endParaRPr lang="de-DE" sz="1600" dirty="0"/>
          </a:p>
        </p:txBody>
      </p:sp>
      <p:sp>
        <p:nvSpPr>
          <p:cNvPr id="4" name="Datumsplatzhalter 3">
            <a:extLst>
              <a:ext uri="{FF2B5EF4-FFF2-40B4-BE49-F238E27FC236}">
                <a16:creationId xmlns:a16="http://schemas.microsoft.com/office/drawing/2014/main" id="{2C0E6108-5DB2-4FE1-B649-1CFABC0628B8}"/>
              </a:ext>
            </a:extLst>
          </p:cNvPr>
          <p:cNvSpPr>
            <a:spLocks noGrp="1"/>
          </p:cNvSpPr>
          <p:nvPr>
            <p:ph type="dt" sz="half" idx="10"/>
          </p:nvPr>
        </p:nvSpPr>
        <p:spPr/>
        <p:txBody>
          <a:bodyPr/>
          <a:lstStyle/>
          <a:p>
            <a:pPr>
              <a:defRPr/>
            </a:pPr>
            <a:fld id="{80879A62-6A06-49FF-BE34-02CDBF1D91F4}" type="datetime1">
              <a:rPr lang="de-DE" sz="1600" smtClean="0"/>
              <a:t>31.07.2019</a:t>
            </a:fld>
            <a:endParaRPr lang="de-DE" sz="1600" dirty="0"/>
          </a:p>
        </p:txBody>
      </p:sp>
      <p:sp>
        <p:nvSpPr>
          <p:cNvPr id="5" name="Fußzeilenplatzhalter 4">
            <a:extLst>
              <a:ext uri="{FF2B5EF4-FFF2-40B4-BE49-F238E27FC236}">
                <a16:creationId xmlns:a16="http://schemas.microsoft.com/office/drawing/2014/main" id="{C5F6DF36-0EF0-4110-805D-A6EAFA2F1453}"/>
              </a:ext>
            </a:extLst>
          </p:cNvPr>
          <p:cNvSpPr>
            <a:spLocks noGrp="1"/>
          </p:cNvSpPr>
          <p:nvPr>
            <p:ph type="ftr" sz="quarter" idx="11"/>
          </p:nvPr>
        </p:nvSpPr>
        <p:spPr/>
        <p:txBody>
          <a:bodyPr/>
          <a:lstStyle/>
          <a:p>
            <a:pPr>
              <a:defRPr/>
            </a:pPr>
            <a:r>
              <a:rPr lang="de-DE" sz="1600"/>
              <a:t>www.uni-due.de</a:t>
            </a:r>
            <a:endParaRPr lang="de-DE" sz="1600" dirty="0"/>
          </a:p>
        </p:txBody>
      </p:sp>
      <p:grpSp>
        <p:nvGrpSpPr>
          <p:cNvPr id="2" name="Gruppieren 1"/>
          <p:cNvGrpSpPr/>
          <p:nvPr/>
        </p:nvGrpSpPr>
        <p:grpSpPr>
          <a:xfrm>
            <a:off x="1331640" y="1307194"/>
            <a:ext cx="7272807" cy="5111973"/>
            <a:chOff x="2301875" y="922020"/>
            <a:chExt cx="4540250" cy="3299460"/>
          </a:xfrm>
        </p:grpSpPr>
        <p:pic>
          <p:nvPicPr>
            <p:cNvPr id="6" name="Grafik 5" descr="https://www.uni-due.de/imperia/md/content/dokumente/lageplaene/lp_duisburg_mls.jpg"/>
            <p:cNvPicPr/>
            <p:nvPr/>
          </p:nvPicPr>
          <p:blipFill rotWithShape="1">
            <a:blip r:embed="rId3" cstate="print">
              <a:extLst>
                <a:ext uri="{28A0092B-C50C-407E-A947-70E740481C1C}">
                  <a14:useLocalDpi xmlns:a14="http://schemas.microsoft.com/office/drawing/2010/main" val="0"/>
                </a:ext>
              </a:extLst>
            </a:blip>
            <a:srcRect l="53381" t="41165" b="19110"/>
            <a:stretch/>
          </p:blipFill>
          <p:spPr bwMode="auto">
            <a:xfrm>
              <a:off x="2301875" y="922020"/>
              <a:ext cx="4328160" cy="2931160"/>
            </a:xfrm>
            <a:prstGeom prst="rect">
              <a:avLst/>
            </a:prstGeom>
            <a:noFill/>
            <a:ln>
              <a:noFill/>
            </a:ln>
            <a:extLst>
              <a:ext uri="{53640926-AAD7-44D8-BBD7-CCE9431645EC}">
                <a14:shadowObscured xmlns:a14="http://schemas.microsoft.com/office/drawing/2010/main"/>
              </a:ext>
            </a:extLst>
          </p:spPr>
        </p:pic>
        <p:sp>
          <p:nvSpPr>
            <p:cNvPr id="7" name="Rechteckige Legende 6"/>
            <p:cNvSpPr/>
            <p:nvPr/>
          </p:nvSpPr>
          <p:spPr>
            <a:xfrm flipH="1">
              <a:off x="2652395" y="3749040"/>
              <a:ext cx="2186940" cy="472440"/>
            </a:xfrm>
            <a:prstGeom prst="wedgeRectCallout">
              <a:avLst>
                <a:gd name="adj1" fmla="val -12994"/>
                <a:gd name="adj2" fmla="val -15721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600">
                  <a:ea typeface="Calibri" panose="020F0502020204030204" pitchFamily="34" charset="0"/>
                  <a:cs typeface="Times New Roman" panose="02020603050405020304" pitchFamily="18" charset="0"/>
                </a:rPr>
                <a:t>Begrüßungsveranstaltung</a:t>
              </a:r>
              <a:br>
                <a:rPr lang="de-DE" sz="1600">
                  <a:ea typeface="Calibri" panose="020F0502020204030204" pitchFamily="34" charset="0"/>
                  <a:cs typeface="Times New Roman" panose="02020603050405020304" pitchFamily="18" charset="0"/>
                </a:rPr>
              </a:br>
              <a:r>
                <a:rPr lang="de-DE" sz="1600">
                  <a:ea typeface="Calibri" panose="020F0502020204030204" pitchFamily="34" charset="0"/>
                  <a:cs typeface="Times New Roman" panose="02020603050405020304" pitchFamily="18" charset="0"/>
                </a:rPr>
                <a:t>Workshop I + II (Nr. 2)</a:t>
              </a:r>
            </a:p>
          </p:txBody>
        </p:sp>
        <p:sp>
          <p:nvSpPr>
            <p:cNvPr id="8" name="Rechteckige Legende 7"/>
            <p:cNvSpPr/>
            <p:nvPr/>
          </p:nvSpPr>
          <p:spPr>
            <a:xfrm flipH="1">
              <a:off x="4610735" y="1272540"/>
              <a:ext cx="1660525" cy="449580"/>
            </a:xfrm>
            <a:prstGeom prst="wedgeRectCallout">
              <a:avLst>
                <a:gd name="adj1" fmla="val 34980"/>
                <a:gd name="adj2" fmla="val 109311"/>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600" dirty="0">
                  <a:ea typeface="Calibri" panose="020F0502020204030204" pitchFamily="34" charset="0"/>
                  <a:cs typeface="Times New Roman" panose="02020603050405020304" pitchFamily="18" charset="0"/>
                </a:rPr>
                <a:t>Workshops II (Nr. 1,3,5)</a:t>
              </a:r>
              <a:br>
                <a:rPr lang="de-DE" sz="1600" dirty="0">
                  <a:ea typeface="Calibri" panose="020F0502020204030204" pitchFamily="34" charset="0"/>
                  <a:cs typeface="Times New Roman" panose="02020603050405020304" pitchFamily="18" charset="0"/>
                </a:rPr>
              </a:br>
              <a:r>
                <a:rPr lang="de-DE" sz="1600" dirty="0">
                  <a:ea typeface="Calibri" panose="020F0502020204030204" pitchFamily="34" charset="0"/>
                  <a:cs typeface="Times New Roman" panose="02020603050405020304" pitchFamily="18" charset="0"/>
                </a:rPr>
                <a:t>Infostände</a:t>
              </a:r>
            </a:p>
          </p:txBody>
        </p:sp>
        <p:sp>
          <p:nvSpPr>
            <p:cNvPr id="9" name="Rechteckige Legende 8"/>
            <p:cNvSpPr/>
            <p:nvPr/>
          </p:nvSpPr>
          <p:spPr>
            <a:xfrm flipH="1">
              <a:off x="5181600" y="3134346"/>
              <a:ext cx="1660525" cy="281940"/>
            </a:xfrm>
            <a:prstGeom prst="wedgeRectCallout">
              <a:avLst>
                <a:gd name="adj1" fmla="val 91492"/>
                <a:gd name="adj2" fmla="val -45994"/>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600" dirty="0">
                  <a:ea typeface="Calibri" panose="020F0502020204030204" pitchFamily="34" charset="0"/>
                  <a:cs typeface="Times New Roman" panose="02020603050405020304" pitchFamily="18" charset="0"/>
                </a:rPr>
                <a:t>U-Café</a:t>
              </a:r>
              <a:endParaRPr lang="de-DE" sz="1600" dirty="0">
                <a:ea typeface="Calibri" panose="020F0502020204030204" pitchFamily="34" charset="0"/>
                <a:cs typeface="Times New Roman" panose="02020603050405020304" pitchFamily="18" charset="0"/>
              </a:endParaRPr>
            </a:p>
          </p:txBody>
        </p:sp>
        <p:sp>
          <p:nvSpPr>
            <p:cNvPr id="10" name="Rechteckige Legende 9"/>
            <p:cNvSpPr/>
            <p:nvPr/>
          </p:nvSpPr>
          <p:spPr>
            <a:xfrm flipH="1">
              <a:off x="5037455" y="2423160"/>
              <a:ext cx="1660525" cy="301625"/>
            </a:xfrm>
            <a:prstGeom prst="wedgeRectCallout">
              <a:avLst>
                <a:gd name="adj1" fmla="val 79033"/>
                <a:gd name="adj2" fmla="val 75991"/>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600">
                  <a:ea typeface="Calibri" panose="020F0502020204030204" pitchFamily="34" charset="0"/>
                  <a:cs typeface="Times New Roman" panose="02020603050405020304" pitchFamily="18" charset="0"/>
                </a:rPr>
                <a:t>Workshop II (Nr. 4)</a:t>
              </a:r>
            </a:p>
          </p:txBody>
        </p:sp>
        <p:sp>
          <p:nvSpPr>
            <p:cNvPr id="11" name="Rechteckige Legende 10"/>
            <p:cNvSpPr/>
            <p:nvPr/>
          </p:nvSpPr>
          <p:spPr>
            <a:xfrm flipH="1">
              <a:off x="2418610" y="2573972"/>
              <a:ext cx="785079" cy="301625"/>
            </a:xfrm>
            <a:prstGeom prst="wedgeRectCallout">
              <a:avLst>
                <a:gd name="adj1" fmla="val -131082"/>
                <a:gd name="adj2" fmla="val 65086"/>
              </a:avLst>
            </a:prstGeom>
            <a:solidFill>
              <a:srgbClr val="FF9999"/>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600" dirty="0">
                  <a:ea typeface="Calibri" panose="020F0502020204030204" pitchFamily="34" charset="0"/>
                  <a:cs typeface="Times New Roman" panose="02020603050405020304" pitchFamily="18" charset="0"/>
                </a:rPr>
                <a:t>Feier</a:t>
              </a:r>
              <a:endParaRPr lang="de-DE" sz="1600" dirty="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281057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Inhaltsplatzhalter 3" descr="Text">
            <a:extLst>
              <a:ext uri="{FF2B5EF4-FFF2-40B4-BE49-F238E27FC236}">
                <a16:creationId xmlns:a16="http://schemas.microsoft.com/office/drawing/2014/main" id="{0C9105D3-FF85-6A43-933B-54BFB59C4513}"/>
              </a:ext>
              <a:ext uri="{C183D7F6-B498-43B3-948B-1728B52AA6E4}">
                <adec:decorative xmlns:adec="http://schemas.microsoft.com/office/drawing/2017/decorative" xmlns="" val="0"/>
              </a:ext>
            </a:extLst>
          </p:cNvPr>
          <p:cNvSpPr>
            <a:spLocks noGrp="1"/>
          </p:cNvSpPr>
          <p:nvPr>
            <p:ph sz="half" idx="2"/>
          </p:nvPr>
        </p:nvSpPr>
        <p:spPr>
          <a:xfrm>
            <a:off x="3802063" y="1774825"/>
            <a:ext cx="5162550" cy="3240088"/>
          </a:xfrm>
          <a:ln/>
        </p:spPr>
        <p:style>
          <a:lnRef idx="2">
            <a:schemeClr val="accent1"/>
          </a:lnRef>
          <a:fillRef idx="1">
            <a:schemeClr val="lt1"/>
          </a:fillRef>
          <a:effectRef idx="0">
            <a:schemeClr val="accent1"/>
          </a:effectRef>
          <a:fontRef idx="minor">
            <a:schemeClr val="dk1"/>
          </a:fontRef>
        </p:style>
        <p:txBody>
          <a:bodyPr anchor="b"/>
          <a:lstStyle/>
          <a:p>
            <a:pPr marL="0" indent="0">
              <a:buNone/>
              <a:defRPr/>
            </a:pPr>
            <a:r>
              <a:rPr lang="de-DE" dirty="0" smtClean="0"/>
              <a:t>Alle mit ansteckbarem Namensschild …</a:t>
            </a:r>
            <a:endParaRPr lang="de-DE" dirty="0"/>
          </a:p>
          <a:p>
            <a:pPr marL="0" indent="0">
              <a:buNone/>
              <a:defRPr/>
            </a:pPr>
            <a:r>
              <a:rPr lang="de-DE" sz="2800" dirty="0"/>
              <a:t>Einfach ansprechen!</a:t>
            </a:r>
          </a:p>
          <a:p>
            <a:pPr marL="0" indent="0">
              <a:buNone/>
              <a:defRPr/>
            </a:pPr>
            <a:endParaRPr lang="de-DE" sz="2800" dirty="0"/>
          </a:p>
          <a:p>
            <a:pPr marL="0" indent="0">
              <a:buNone/>
              <a:defRPr/>
            </a:pPr>
            <a:r>
              <a:rPr lang="de-DE" sz="2400" i="1" dirty="0"/>
              <a:t>Bitte schreiben Sie Ihren Namen auf das selbstklebende Namensschild</a:t>
            </a:r>
            <a:endParaRPr lang="de-DE" sz="2400" i="1" dirty="0"/>
          </a:p>
        </p:txBody>
      </p:sp>
      <p:sp>
        <p:nvSpPr>
          <p:cNvPr id="14342" name="Titel 1" descr="Kopfzeile - Headline">
            <a:extLst>
              <a:ext uri="{FF2B5EF4-FFF2-40B4-BE49-F238E27FC236}">
                <a16:creationId xmlns:a16="http://schemas.microsoft.com/office/drawing/2014/main" id="{F079748D-48DF-834A-9707-F2A973D3D3A6}"/>
              </a:ext>
            </a:extLst>
          </p:cNvPr>
          <p:cNvSpPr>
            <a:spLocks noGrp="1"/>
          </p:cNvSpPr>
          <p:nvPr>
            <p:ph type="title"/>
          </p:nvPr>
        </p:nvSpPr>
        <p:spPr/>
        <p:txBody>
          <a:bodyPr>
            <a:normAutofit fontScale="90000"/>
          </a:bodyPr>
          <a:lstStyle/>
          <a:p>
            <a:r>
              <a:rPr lang="de-DE" altLang="de-DE" dirty="0" smtClean="0">
                <a:ea typeface="ヒラギノ角ゴ Pro W3" panose="020B0300000000000000" pitchFamily="34" charset="-128"/>
                <a:cs typeface="Arial" panose="020B0604020202020204" pitchFamily="34" charset="0"/>
              </a:rPr>
              <a:t>Studentische Tutor/innen und Mitarbeiter/innen</a:t>
            </a:r>
            <a:endParaRPr lang="de-DE" altLang="de-DE" dirty="0">
              <a:ea typeface="ヒラギノ角ゴ Pro W3" panose="020B0300000000000000" pitchFamily="34" charset="-128"/>
              <a:cs typeface="Arial" panose="020B0604020202020204" pitchFamily="34" charset="0"/>
            </a:endParaRPr>
          </a:p>
        </p:txBody>
      </p:sp>
      <p:sp>
        <p:nvSpPr>
          <p:cNvPr id="3" name="Datumsplatzhalter 2">
            <a:extLst>
              <a:ext uri="{FF2B5EF4-FFF2-40B4-BE49-F238E27FC236}">
                <a16:creationId xmlns:a16="http://schemas.microsoft.com/office/drawing/2014/main" id="{EF90DEC0-F361-4354-9938-C486D421AD55}"/>
              </a:ext>
            </a:extLst>
          </p:cNvPr>
          <p:cNvSpPr>
            <a:spLocks noGrp="1"/>
          </p:cNvSpPr>
          <p:nvPr>
            <p:ph type="dt" sz="half" idx="13"/>
          </p:nvPr>
        </p:nvSpPr>
        <p:spPr/>
        <p:txBody>
          <a:bodyPr/>
          <a:lstStyle/>
          <a:p>
            <a:pPr>
              <a:defRPr/>
            </a:pPr>
            <a:fld id="{70684CE6-8E44-4936-99E5-6D5F99EE0615}" type="datetime1">
              <a:rPr lang="de-DE" smtClean="0"/>
              <a:t>31.07.2019</a:t>
            </a:fld>
            <a:endParaRPr lang="de-DE"/>
          </a:p>
        </p:txBody>
      </p:sp>
      <p:sp>
        <p:nvSpPr>
          <p:cNvPr id="4" name="Fußzeilenplatzhalter 3">
            <a:extLst>
              <a:ext uri="{FF2B5EF4-FFF2-40B4-BE49-F238E27FC236}">
                <a16:creationId xmlns:a16="http://schemas.microsoft.com/office/drawing/2014/main" id="{38214EF4-56A4-408B-ACC1-FB59CAA7E668}"/>
              </a:ext>
            </a:extLst>
          </p:cNvPr>
          <p:cNvSpPr>
            <a:spLocks noGrp="1"/>
          </p:cNvSpPr>
          <p:nvPr>
            <p:ph type="ftr" sz="quarter" idx="14"/>
          </p:nvPr>
        </p:nvSpPr>
        <p:spPr/>
        <p:txBody>
          <a:bodyPr/>
          <a:lstStyle/>
          <a:p>
            <a:pPr>
              <a:defRPr/>
            </a:pPr>
            <a:r>
              <a:rPr lang="de-DE"/>
              <a:t>www.uni-due.de</a:t>
            </a:r>
          </a:p>
        </p:txBody>
      </p:sp>
      <p:pic>
        <p:nvPicPr>
          <p:cNvPr id="5" name="Inhaltsplatzhalter 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r="22513" b="8376"/>
          <a:stretch/>
        </p:blipFill>
        <p:spPr>
          <a:xfrm rot="5400000">
            <a:off x="555810" y="1958155"/>
            <a:ext cx="3240090" cy="2873431"/>
          </a:xfrm>
        </p:spPr>
      </p:pic>
    </p:spTree>
    <p:extLst>
      <p:ext uri="{BB962C8B-B14F-4D97-AF65-F5344CB8AC3E}">
        <p14:creationId xmlns:p14="http://schemas.microsoft.com/office/powerpoint/2010/main" val="4184581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Inhaltsplatzhalter 3" descr="Text">
            <a:extLst>
              <a:ext uri="{FF2B5EF4-FFF2-40B4-BE49-F238E27FC236}">
                <a16:creationId xmlns:a16="http://schemas.microsoft.com/office/drawing/2014/main" id="{0C9105D3-FF85-6A43-933B-54BFB59C4513}"/>
              </a:ext>
              <a:ext uri="{C183D7F6-B498-43B3-948B-1728B52AA6E4}">
                <adec:decorative xmlns:adec="http://schemas.microsoft.com/office/drawing/2017/decorative" xmlns="" val="0"/>
              </a:ext>
            </a:extLst>
          </p:cNvPr>
          <p:cNvSpPr>
            <a:spLocks noGrp="1"/>
          </p:cNvSpPr>
          <p:nvPr>
            <p:ph sz="half" idx="2"/>
          </p:nvPr>
        </p:nvSpPr>
        <p:spPr>
          <a:xfrm>
            <a:off x="3802063" y="1774825"/>
            <a:ext cx="5162550" cy="3240088"/>
          </a:xfrm>
          <a:ln/>
        </p:spPr>
        <p:style>
          <a:lnRef idx="2">
            <a:schemeClr val="accent1"/>
          </a:lnRef>
          <a:fillRef idx="1">
            <a:schemeClr val="lt1"/>
          </a:fillRef>
          <a:effectRef idx="0">
            <a:schemeClr val="accent1"/>
          </a:effectRef>
          <a:fontRef idx="minor">
            <a:schemeClr val="dk1"/>
          </a:fontRef>
        </p:style>
        <p:txBody>
          <a:bodyPr anchor="b">
            <a:normAutofit/>
          </a:bodyPr>
          <a:lstStyle/>
          <a:p>
            <a:pPr marL="0" indent="0" algn="ctr">
              <a:buNone/>
              <a:defRPr/>
            </a:pPr>
            <a:r>
              <a:rPr lang="de-DE" sz="3200" dirty="0" smtClean="0">
                <a:latin typeface="Arial" panose="020B0604020202020204" pitchFamily="34" charset="0"/>
                <a:cs typeface="Arial" panose="020B0604020202020204" pitchFamily="34" charset="0"/>
              </a:rPr>
              <a:t>1</a:t>
            </a:r>
            <a:r>
              <a:rPr lang="de-DE" sz="3200" dirty="0" smtClean="0">
                <a:latin typeface="Arial" panose="020B0604020202020204" pitchFamily="34" charset="0"/>
                <a:cs typeface="Arial" panose="020B0604020202020204" pitchFamily="34" charset="0"/>
              </a:rPr>
              <a:t>.</a:t>
            </a:r>
          </a:p>
          <a:p>
            <a:pPr marL="0" indent="0" algn="ctr">
              <a:buNone/>
              <a:defRPr/>
            </a:pPr>
            <a:r>
              <a:rPr lang="de-DE" sz="3200" dirty="0" smtClean="0">
                <a:latin typeface="Arial" panose="020B0604020202020204" pitchFamily="34" charset="0"/>
                <a:cs typeface="Arial" panose="020B0604020202020204" pitchFamily="34" charset="0"/>
              </a:rPr>
              <a:t>‚Isle </a:t>
            </a:r>
            <a:r>
              <a:rPr lang="de-DE" sz="3200" dirty="0" err="1">
                <a:latin typeface="Arial" panose="020B0604020202020204" pitchFamily="34" charset="0"/>
                <a:cs typeface="Arial" panose="020B0604020202020204" pitchFamily="34" charset="0"/>
              </a:rPr>
              <a:t>of</a:t>
            </a:r>
            <a:r>
              <a:rPr lang="de-DE" sz="3200" dirty="0">
                <a:latin typeface="Arial" panose="020B0604020202020204" pitchFamily="34" charset="0"/>
                <a:cs typeface="Arial" panose="020B0604020202020204" pitchFamily="34" charset="0"/>
              </a:rPr>
              <a:t> </a:t>
            </a:r>
            <a:r>
              <a:rPr lang="de-DE" sz="3200" dirty="0" smtClean="0">
                <a:latin typeface="Arial" panose="020B0604020202020204" pitchFamily="34" charset="0"/>
                <a:cs typeface="Arial" panose="020B0604020202020204" pitchFamily="34" charset="0"/>
              </a:rPr>
              <a:t>Ted‘</a:t>
            </a:r>
            <a:br>
              <a:rPr lang="de-DE" sz="3200" dirty="0" smtClean="0">
                <a:latin typeface="Arial" panose="020B0604020202020204" pitchFamily="34" charset="0"/>
                <a:cs typeface="Arial" panose="020B0604020202020204" pitchFamily="34" charset="0"/>
              </a:rPr>
            </a:br>
            <a:r>
              <a:rPr lang="de-DE" sz="3200" dirty="0" smtClean="0">
                <a:latin typeface="Arial" panose="020B0604020202020204" pitchFamily="34" charset="0"/>
                <a:cs typeface="Arial" panose="020B0604020202020204" pitchFamily="34" charset="0"/>
              </a:rPr>
              <a:t>Simulationsspiel </a:t>
            </a:r>
            <a:r>
              <a:rPr lang="de-DE" sz="3200" dirty="0">
                <a:latin typeface="Arial" panose="020B0604020202020204" pitchFamily="34" charset="0"/>
                <a:cs typeface="Arial" panose="020B0604020202020204" pitchFamily="34" charset="0"/>
              </a:rPr>
              <a:t>zur internationalen Politik </a:t>
            </a:r>
            <a:endParaRPr lang="de-DE" sz="3200" dirty="0" smtClean="0">
              <a:latin typeface="Arial" panose="020B0604020202020204" pitchFamily="34" charset="0"/>
              <a:cs typeface="Arial" panose="020B0604020202020204" pitchFamily="34" charset="0"/>
            </a:endParaRPr>
          </a:p>
          <a:p>
            <a:pPr marL="0" indent="0" algn="ctr">
              <a:buNone/>
              <a:defRPr/>
            </a:pPr>
            <a:r>
              <a:rPr lang="de-DE" sz="2400" dirty="0">
                <a:latin typeface="Arial" panose="020B0604020202020204" pitchFamily="34" charset="0"/>
                <a:cs typeface="Arial" panose="020B0604020202020204" pitchFamily="34" charset="0"/>
              </a:rPr>
              <a:t>Dr</a:t>
            </a:r>
            <a:r>
              <a:rPr lang="de-DE" sz="2400" dirty="0">
                <a:latin typeface="Arial" panose="020B0604020202020204" pitchFamily="34" charset="0"/>
                <a:cs typeface="Arial" panose="020B0604020202020204" pitchFamily="34" charset="0"/>
              </a:rPr>
              <a:t>. Carmen </a:t>
            </a:r>
            <a:r>
              <a:rPr lang="de-DE" sz="2400" dirty="0">
                <a:latin typeface="Arial" panose="020B0604020202020204" pitchFamily="34" charset="0"/>
                <a:cs typeface="Arial" panose="020B0604020202020204" pitchFamily="34" charset="0"/>
              </a:rPr>
              <a:t>Wunderlich, Arne </a:t>
            </a:r>
            <a:r>
              <a:rPr lang="de-DE" sz="2400" dirty="0" err="1">
                <a:latin typeface="Arial" panose="020B0604020202020204" pitchFamily="34" charset="0"/>
                <a:cs typeface="Arial" panose="020B0604020202020204" pitchFamily="34" charset="0"/>
              </a:rPr>
              <a:t>Sönnichsen</a:t>
            </a:r>
            <a:endParaRPr lang="de-DE" sz="2400" dirty="0">
              <a:latin typeface="Arial" panose="020B0604020202020204" pitchFamily="34" charset="0"/>
              <a:cs typeface="Arial" panose="020B0604020202020204" pitchFamily="34" charset="0"/>
            </a:endParaRPr>
          </a:p>
        </p:txBody>
      </p:sp>
      <p:sp>
        <p:nvSpPr>
          <p:cNvPr id="14342" name="Titel 1" descr="Kopfzeile - Headline">
            <a:extLst>
              <a:ext uri="{FF2B5EF4-FFF2-40B4-BE49-F238E27FC236}">
                <a16:creationId xmlns:a16="http://schemas.microsoft.com/office/drawing/2014/main" id="{F079748D-48DF-834A-9707-F2A973D3D3A6}"/>
              </a:ext>
            </a:extLst>
          </p:cNvPr>
          <p:cNvSpPr>
            <a:spLocks noGrp="1"/>
          </p:cNvSpPr>
          <p:nvPr>
            <p:ph type="title"/>
          </p:nvPr>
        </p:nvSpPr>
        <p:spPr/>
        <p:txBody>
          <a:bodyPr/>
          <a:lstStyle/>
          <a:p>
            <a:r>
              <a:rPr lang="de-DE" altLang="de-DE" dirty="0" smtClean="0">
                <a:ea typeface="ヒラギノ角ゴ Pro W3" panose="020B0300000000000000" pitchFamily="34" charset="-128"/>
                <a:cs typeface="Arial" panose="020B0604020202020204" pitchFamily="34" charset="0"/>
              </a:rPr>
              <a:t>Workshop II: Vorstellung der Themen </a:t>
            </a:r>
            <a:endParaRPr lang="de-DE" altLang="de-DE" dirty="0">
              <a:ea typeface="ヒラギノ角ゴ Pro W3" panose="020B0300000000000000" pitchFamily="34" charset="-128"/>
              <a:cs typeface="Arial" panose="020B0604020202020204" pitchFamily="34" charset="0"/>
            </a:endParaRPr>
          </a:p>
        </p:txBody>
      </p:sp>
      <p:pic>
        <p:nvPicPr>
          <p:cNvPr id="5" name="Inhaltsplatzhalt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0501" y="1720282"/>
            <a:ext cx="2342441" cy="2572001"/>
          </a:xfrm>
        </p:spPr>
      </p:pic>
      <p:sp>
        <p:nvSpPr>
          <p:cNvPr id="3" name="Datumsplatzhalter 2">
            <a:extLst>
              <a:ext uri="{FF2B5EF4-FFF2-40B4-BE49-F238E27FC236}">
                <a16:creationId xmlns:a16="http://schemas.microsoft.com/office/drawing/2014/main" id="{EF90DEC0-F361-4354-9938-C486D421AD55}"/>
              </a:ext>
            </a:extLst>
          </p:cNvPr>
          <p:cNvSpPr>
            <a:spLocks noGrp="1"/>
          </p:cNvSpPr>
          <p:nvPr>
            <p:ph type="dt" sz="half" idx="13"/>
          </p:nvPr>
        </p:nvSpPr>
        <p:spPr/>
        <p:txBody>
          <a:bodyPr/>
          <a:lstStyle/>
          <a:p>
            <a:pPr>
              <a:defRPr/>
            </a:pPr>
            <a:fld id="{70684CE6-8E44-4936-99E5-6D5F99EE0615}" type="datetime1">
              <a:rPr lang="de-DE" smtClean="0"/>
              <a:t>31.07.2019</a:t>
            </a:fld>
            <a:endParaRPr lang="de-DE"/>
          </a:p>
        </p:txBody>
      </p:sp>
      <p:sp>
        <p:nvSpPr>
          <p:cNvPr id="4" name="Fußzeilenplatzhalter 3">
            <a:extLst>
              <a:ext uri="{FF2B5EF4-FFF2-40B4-BE49-F238E27FC236}">
                <a16:creationId xmlns:a16="http://schemas.microsoft.com/office/drawing/2014/main" id="{38214EF4-56A4-408B-ACC1-FB59CAA7E668}"/>
              </a:ext>
            </a:extLst>
          </p:cNvPr>
          <p:cNvSpPr>
            <a:spLocks noGrp="1"/>
          </p:cNvSpPr>
          <p:nvPr>
            <p:ph type="ftr" sz="quarter" idx="14"/>
          </p:nvPr>
        </p:nvSpPr>
        <p:spPr/>
        <p:txBody>
          <a:bodyPr/>
          <a:lstStyle/>
          <a:p>
            <a:pPr>
              <a:defRPr/>
            </a:pPr>
            <a:r>
              <a:rPr lang="de-DE"/>
              <a:t>www.uni-due.de</a:t>
            </a:r>
          </a:p>
        </p:txBody>
      </p:sp>
      <p:pic>
        <p:nvPicPr>
          <p:cNvPr id="7" name="Inhaltsplatzhalter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820436" y="3006282"/>
            <a:ext cx="1841011" cy="25720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245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Goerres_Lehr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Goerres_Lehre</Template>
  <TotalTime>0</TotalTime>
  <Words>2351</Words>
  <Application>Microsoft Office PowerPoint</Application>
  <PresentationFormat>Bildschirmpräsentation (4:3)</PresentationFormat>
  <Paragraphs>379</Paragraphs>
  <Slides>44</Slides>
  <Notes>10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44</vt:i4>
      </vt:variant>
    </vt:vector>
  </HeadingPairs>
  <TitlesOfParts>
    <vt:vector size="51" baseType="lpstr">
      <vt:lpstr>Arial</vt:lpstr>
      <vt:lpstr>Calibri</vt:lpstr>
      <vt:lpstr>Lucida Grande</vt:lpstr>
      <vt:lpstr>Times New Roman</vt:lpstr>
      <vt:lpstr>Wingdings</vt:lpstr>
      <vt:lpstr>ヒラギノ角ゴ Pro W3</vt:lpstr>
      <vt:lpstr>Goerres_Lehre</vt:lpstr>
      <vt:lpstr>Umfrage</vt:lpstr>
      <vt:lpstr>Kennenlerntag BA Politikwissenschaft  Die spannendsten Inhalte der Welt, kein Laberfach und die Ausbildung zu Generalisten   </vt:lpstr>
      <vt:lpstr>Lernen Sie Ihre SitznachbarInnen kennen!</vt:lpstr>
      <vt:lpstr>Was machen wir heute?</vt:lpstr>
      <vt:lpstr>Was machen wir heute nicht?</vt:lpstr>
      <vt:lpstr>Was? Wann?</vt:lpstr>
      <vt:lpstr>Wo?</vt:lpstr>
      <vt:lpstr>Studentische Tutor/innen und Mitarbeiter/innen</vt:lpstr>
      <vt:lpstr>Workshop II: Vorstellung der Themen </vt:lpstr>
      <vt:lpstr>Workshop II: Vorstellung der Themen </vt:lpstr>
      <vt:lpstr>Workshop II: Vorstellung der Themen </vt:lpstr>
      <vt:lpstr>Workshop II: Vorstellung der Themen </vt:lpstr>
      <vt:lpstr>Workshop II: Vorstellung der Themen </vt:lpstr>
      <vt:lpstr>Workshop II: Auswahlverfahren </vt:lpstr>
      <vt:lpstr>Meinungsbild, menti.com 68 30 49</vt:lpstr>
      <vt:lpstr>Was ist Politikwissenschaft?</vt:lpstr>
      <vt:lpstr>Was ist Politikwissenschaft? 2</vt:lpstr>
      <vt:lpstr>Welche Tätigkeiten gehören in ein Politikwissenschaftsstudium?</vt:lpstr>
      <vt:lpstr>Welche Tätigkeiten gehören in ein Politikwissenschaftsstudium? 2</vt:lpstr>
      <vt:lpstr>Was ist ein Politikwissenschaftsstudium NICHT?</vt:lpstr>
      <vt:lpstr>Geringe Arbeitslosigkeit</vt:lpstr>
      <vt:lpstr>Warum lohnt sich der BA PoWi an der Uni Duisburg-Essen?</vt:lpstr>
      <vt:lpstr>Wer wählt eigentlich die Alternative für Deutschland und warum?  </vt:lpstr>
      <vt:lpstr>Warum mache ich Wahlforschung?</vt:lpstr>
      <vt:lpstr>Dürfen wir eigentlich an der Universität über aktuelle Parteien reden?</vt:lpstr>
      <vt:lpstr>Was ist die AfD?</vt:lpstr>
      <vt:lpstr>Warum sollten wir uns für die Wähler der AfD interessieren?</vt:lpstr>
      <vt:lpstr>Warum sollten wir uns für die Wähler der AfD interessieren? 2</vt:lpstr>
      <vt:lpstr>Übung a. erst zu 3-4, b. dann zu 6-8 Personen: Brainstorming</vt:lpstr>
      <vt:lpstr>Wissenschaftliche Erklärungen für Wahl rechtspopulistischer Parteien</vt:lpstr>
      <vt:lpstr>Zitat Alexander Gauland 02.06.2018 in Elterwerda vor der Jungendorganisation der AfD</vt:lpstr>
      <vt:lpstr>Wissenschaftliche Erklärungen</vt:lpstr>
      <vt:lpstr>Wie können wir die AfD-Wahl erforschen?</vt:lpstr>
      <vt:lpstr>Wie können wir die AfD-Wahl erforschen? 2</vt:lpstr>
      <vt:lpstr>Bundestagswahl 2017 Zweitstimmen</vt:lpstr>
      <vt:lpstr>AfD in Duisburg bei der BTW 2017</vt:lpstr>
      <vt:lpstr>PowerPoint-Präsentation</vt:lpstr>
      <vt:lpstr>Studie Goerres/Spies/Kumlin 2018</vt:lpstr>
      <vt:lpstr>Abhängige Variable: Wahlneigung AfD</vt:lpstr>
      <vt:lpstr>Wer wählt die AfD und warum?</vt:lpstr>
      <vt:lpstr>Wer wählt die AfD und warum? 2</vt:lpstr>
      <vt:lpstr>Was bedeutet das für die gesellschaftliche Diskussion um die AfD?</vt:lpstr>
      <vt:lpstr>Zum Nachlesen</vt:lpstr>
      <vt:lpstr>Kleines Quiz auf menti.com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in die Empirische Sozialforschung</dc:title>
  <dc:creator>Achim Goerres</dc:creator>
  <cp:lastModifiedBy>goerres</cp:lastModifiedBy>
  <cp:revision>334</cp:revision>
  <cp:lastPrinted>2019-07-31T10:10:02Z</cp:lastPrinted>
  <dcterms:created xsi:type="dcterms:W3CDTF">2011-10-13T08:38:00Z</dcterms:created>
  <dcterms:modified xsi:type="dcterms:W3CDTF">2019-07-31T10:13:57Z</dcterms:modified>
</cp:coreProperties>
</file>